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26"/>
  </p:notesMasterIdLst>
  <p:handoutMasterIdLst>
    <p:handoutMasterId r:id="rId27"/>
  </p:handoutMasterIdLst>
  <p:sldIdLst>
    <p:sldId id="256" r:id="rId3"/>
    <p:sldId id="257" r:id="rId4"/>
    <p:sldId id="449" r:id="rId5"/>
    <p:sldId id="445" r:id="rId6"/>
    <p:sldId id="432" r:id="rId7"/>
    <p:sldId id="433" r:id="rId8"/>
    <p:sldId id="437" r:id="rId9"/>
    <p:sldId id="398" r:id="rId10"/>
    <p:sldId id="438" r:id="rId11"/>
    <p:sldId id="426" r:id="rId12"/>
    <p:sldId id="435" r:id="rId13"/>
    <p:sldId id="434" r:id="rId14"/>
    <p:sldId id="427" r:id="rId15"/>
    <p:sldId id="439" r:id="rId16"/>
    <p:sldId id="440" r:id="rId17"/>
    <p:sldId id="441" r:id="rId18"/>
    <p:sldId id="442" r:id="rId19"/>
    <p:sldId id="443" r:id="rId20"/>
    <p:sldId id="444" r:id="rId21"/>
    <p:sldId id="446" r:id="rId22"/>
    <p:sldId id="447" r:id="rId23"/>
    <p:sldId id="448" r:id="rId24"/>
    <p:sldId id="394" r:id="rId25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64171" initials="6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  <a:srgbClr val="CC0000"/>
    <a:srgbClr val="CC3399"/>
    <a:srgbClr val="6600CC"/>
    <a:srgbClr val="3333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6" autoAdjust="0"/>
    <p:restoredTop sz="99456" autoAdjust="0"/>
  </p:normalViewPr>
  <p:slideViewPr>
    <p:cSldViewPr snapToGrid="0" snapToObjects="1">
      <p:cViewPr>
        <p:scale>
          <a:sx n="62" d="100"/>
          <a:sy n="62" d="100"/>
        </p:scale>
        <p:origin x="-153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72"/>
    </p:cViewPr>
  </p:sorterViewPr>
  <p:notesViewPr>
    <p:cSldViewPr snapToGrid="0" snapToObjects="1">
      <p:cViewPr varScale="1">
        <p:scale>
          <a:sx n="52" d="100"/>
          <a:sy n="52" d="100"/>
        </p:scale>
        <p:origin x="-2868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Porcentaje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94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3.2997250229147568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998166819431713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6544454628781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32263978001834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Profesión muy valorada en nuestro país</c:v>
                </c:pt>
                <c:pt idx="1">
                  <c:v>Hospitales reconocen el papel de enfermeras</c:v>
                </c:pt>
                <c:pt idx="2">
                  <c:v>Un hospital no puede funcionar sin enfermeras calificadas</c:v>
                </c:pt>
                <c:pt idx="3">
                  <c:v>Son parte fundamental del servicio de un hospital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41</c:v>
                </c:pt>
                <c:pt idx="1">
                  <c:v>65</c:v>
                </c:pt>
                <c:pt idx="2">
                  <c:v>92</c:v>
                </c:pt>
                <c:pt idx="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794816"/>
        <c:axId val="111796608"/>
        <c:axId val="0"/>
      </c:bar3DChart>
      <c:catAx>
        <c:axId val="111794816"/>
        <c:scaling>
          <c:orientation val="minMax"/>
        </c:scaling>
        <c:delete val="0"/>
        <c:axPos val="l"/>
        <c:majorTickMark val="out"/>
        <c:minorTickMark val="none"/>
        <c:tickLblPos val="nextTo"/>
        <c:crossAx val="111796608"/>
        <c:crosses val="autoZero"/>
        <c:auto val="1"/>
        <c:lblAlgn val="ctr"/>
        <c:lblOffset val="100"/>
        <c:noMultiLvlLbl val="0"/>
      </c:catAx>
      <c:valAx>
        <c:axId val="111796608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1794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1.6498625114573784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664527956003668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6544454628781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32263978001834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Hoja1!$A$2:$A$4</c:f>
              <c:strCache>
                <c:ptCount val="3"/>
                <c:pt idx="0">
                  <c:v>Tienen amplio conocimiento de la forma de tratar al paciente</c:v>
                </c:pt>
                <c:pt idx="1">
                  <c:v>Enfermeras cuentan con preparación adecuada</c:v>
                </c:pt>
                <c:pt idx="2">
                  <c:v>Se nota cuando te atiende alguien con preparación profesional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76</c:v>
                </c:pt>
                <c:pt idx="1">
                  <c:v>77</c:v>
                </c:pt>
                <c:pt idx="2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2220800"/>
        <c:axId val="112238976"/>
        <c:axId val="0"/>
      </c:bar3DChart>
      <c:catAx>
        <c:axId val="112220800"/>
        <c:scaling>
          <c:orientation val="minMax"/>
        </c:scaling>
        <c:delete val="0"/>
        <c:axPos val="l"/>
        <c:majorTickMark val="out"/>
        <c:minorTickMark val="none"/>
        <c:tickLblPos val="nextTo"/>
        <c:crossAx val="112238976"/>
        <c:crosses val="autoZero"/>
        <c:auto val="1"/>
        <c:lblAlgn val="ctr"/>
        <c:lblOffset val="100"/>
        <c:noMultiLvlLbl val="0"/>
      </c:catAx>
      <c:valAx>
        <c:axId val="112238976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2220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B05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Hoja1!$A$2:$A$9</c:f>
              <c:strCache>
                <c:ptCount val="8"/>
                <c:pt idx="0">
                  <c:v>Seguridad en la movilidad del paciente</c:v>
                </c:pt>
                <c:pt idx="1">
                  <c:v>Trato cálido al paciente</c:v>
                </c:pt>
                <c:pt idx="2">
                  <c:v>Tranquilidad a la familia</c:v>
                </c:pt>
                <c:pt idx="3">
                  <c:v>Sugerencias para tratar a los pacientes</c:v>
                </c:pt>
                <c:pt idx="4">
                  <c:v>Actitud profesional</c:v>
                </c:pt>
                <c:pt idx="5">
                  <c:v>Tranquilidad al paciente</c:v>
                </c:pt>
                <c:pt idx="6">
                  <c:v>Seguridad en el tratamiento</c:v>
                </c:pt>
                <c:pt idx="7">
                  <c:v>Apoyo emocional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15</c:v>
                </c:pt>
                <c:pt idx="5">
                  <c:v>20</c:v>
                </c:pt>
                <c:pt idx="6">
                  <c:v>23</c:v>
                </c:pt>
                <c:pt idx="7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08303104"/>
        <c:axId val="108450944"/>
        <c:axId val="0"/>
      </c:bar3DChart>
      <c:catAx>
        <c:axId val="108303104"/>
        <c:scaling>
          <c:orientation val="minMax"/>
        </c:scaling>
        <c:delete val="0"/>
        <c:axPos val="l"/>
        <c:majorTickMark val="out"/>
        <c:minorTickMark val="none"/>
        <c:tickLblPos val="nextTo"/>
        <c:crossAx val="108450944"/>
        <c:crosses val="autoZero"/>
        <c:auto val="1"/>
        <c:lblAlgn val="ctr"/>
        <c:lblOffset val="100"/>
        <c:noMultiLvlLbl val="0"/>
      </c:catAx>
      <c:valAx>
        <c:axId val="1084509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830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B05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9900"/>
              </a:solidFill>
              <a:ln>
                <a:solidFill>
                  <a:srgbClr val="009900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0000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Hoja1!$A$2:$A$10</c:f>
              <c:strCache>
                <c:ptCount val="9"/>
                <c:pt idx="0">
                  <c:v>Seguridad en la movilidad del paciente</c:v>
                </c:pt>
                <c:pt idx="1">
                  <c:v>Tranquilidad a la familia</c:v>
                </c:pt>
                <c:pt idx="2">
                  <c:v>Firmeza</c:v>
                </c:pt>
                <c:pt idx="3">
                  <c:v>Sugerencias para tratar a los pacientes</c:v>
                </c:pt>
                <c:pt idx="4">
                  <c:v>Trato cálido al paciente</c:v>
                </c:pt>
                <c:pt idx="5">
                  <c:v>Apoyo emocional</c:v>
                </c:pt>
                <c:pt idx="6">
                  <c:v>Tranquilidad al paciente</c:v>
                </c:pt>
                <c:pt idx="7">
                  <c:v>Seguridad en el tratamiento</c:v>
                </c:pt>
                <c:pt idx="8">
                  <c:v>Actitud profesional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6</c:v>
                </c:pt>
                <c:pt idx="1">
                  <c:v>10</c:v>
                </c:pt>
                <c:pt idx="2">
                  <c:v>11</c:v>
                </c:pt>
                <c:pt idx="3">
                  <c:v>16</c:v>
                </c:pt>
                <c:pt idx="4">
                  <c:v>30</c:v>
                </c:pt>
                <c:pt idx="5">
                  <c:v>31</c:v>
                </c:pt>
                <c:pt idx="6">
                  <c:v>36</c:v>
                </c:pt>
                <c:pt idx="7">
                  <c:v>38</c:v>
                </c:pt>
                <c:pt idx="8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539712"/>
        <c:axId val="108020096"/>
        <c:axId val="0"/>
      </c:bar3DChart>
      <c:catAx>
        <c:axId val="49539712"/>
        <c:scaling>
          <c:orientation val="minMax"/>
        </c:scaling>
        <c:delete val="0"/>
        <c:axPos val="l"/>
        <c:majorTickMark val="out"/>
        <c:minorTickMark val="none"/>
        <c:tickLblPos val="nextTo"/>
        <c:crossAx val="108020096"/>
        <c:crosses val="autoZero"/>
        <c:auto val="1"/>
        <c:lblAlgn val="ctr"/>
        <c:lblOffset val="100"/>
        <c:noMultiLvlLbl val="0"/>
      </c:catAx>
      <c:valAx>
        <c:axId val="1080200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95397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009900"/>
            </a:solidFill>
            <a:ln>
              <a:solidFill>
                <a:srgbClr val="00990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Malo</c:v>
                </c:pt>
                <c:pt idx="1">
                  <c:v>Regular</c:v>
                </c:pt>
                <c:pt idx="2">
                  <c:v>Bueno</c:v>
                </c:pt>
                <c:pt idx="3">
                  <c:v>Excelente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45</c:v>
                </c:pt>
                <c:pt idx="3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127360"/>
        <c:axId val="26133248"/>
        <c:axId val="0"/>
      </c:bar3DChart>
      <c:catAx>
        <c:axId val="26127360"/>
        <c:scaling>
          <c:orientation val="minMax"/>
        </c:scaling>
        <c:delete val="0"/>
        <c:axPos val="l"/>
        <c:majorTickMark val="out"/>
        <c:minorTickMark val="none"/>
        <c:tickLblPos val="nextTo"/>
        <c:crossAx val="26133248"/>
        <c:crosses val="autoZero"/>
        <c:auto val="1"/>
        <c:lblAlgn val="ctr"/>
        <c:lblOffset val="100"/>
        <c:noMultiLvlLbl val="0"/>
      </c:catAx>
      <c:valAx>
        <c:axId val="261332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127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Porcentaje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Sí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27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099925428784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9992542878449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78523489932886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0499627143922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Depende del padecimiento</c:v>
                </c:pt>
                <c:pt idx="1">
                  <c:v>Poco importante</c:v>
                </c:pt>
                <c:pt idx="2">
                  <c:v>Importante</c:v>
                </c:pt>
                <c:pt idx="3">
                  <c:v>Muy importante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9</c:v>
                </c:pt>
                <c:pt idx="3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429312"/>
        <c:axId val="26430848"/>
        <c:axId val="0"/>
      </c:bar3DChart>
      <c:catAx>
        <c:axId val="26429312"/>
        <c:scaling>
          <c:orientation val="minMax"/>
        </c:scaling>
        <c:delete val="0"/>
        <c:axPos val="l"/>
        <c:majorTickMark val="out"/>
        <c:minorTickMark val="none"/>
        <c:tickLblPos val="nextTo"/>
        <c:crossAx val="26430848"/>
        <c:crosses val="autoZero"/>
        <c:auto val="1"/>
        <c:lblAlgn val="ctr"/>
        <c:lblOffset val="100"/>
        <c:noMultiLvlLbl val="0"/>
      </c:catAx>
      <c:valAx>
        <c:axId val="2643084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429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Columna1</c:v>
                </c:pt>
              </c:strCache>
            </c:strRef>
          </c:tx>
          <c:spPr>
            <a:solidFill>
              <a:srgbClr val="CC3399"/>
            </a:solidFill>
            <a:ln>
              <a:solidFill>
                <a:srgbClr val="CC3399"/>
              </a:solidFill>
            </a:ln>
          </c:spPr>
          <c:invertIfNegative val="0"/>
          <c:dLbls>
            <c:dLbl>
              <c:idx val="0"/>
              <c:layout>
                <c:manualLayout>
                  <c:x val="2.60999254287844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09992542878449E-2"/>
                  <c:y val="6.25000000000000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78523489932886E-2"/>
                  <c:y val="-3.12500000000000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04996271439224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Hoja1!$A$2:$A$6</c:f>
              <c:strCache>
                <c:ptCount val="5"/>
                <c:pt idx="0">
                  <c:v>Otros </c:v>
                </c:pt>
                <c:pt idx="1">
                  <c:v>Bachillerato</c:v>
                </c:pt>
                <c:pt idx="2">
                  <c:v>No sé</c:v>
                </c:pt>
                <c:pt idx="3">
                  <c:v>Carrera Técnica</c:v>
                </c:pt>
                <c:pt idx="4">
                  <c:v>Carrera Profesional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8</c:v>
                </c:pt>
                <c:pt idx="3">
                  <c:v>24</c:v>
                </c:pt>
                <c:pt idx="4">
                  <c:v>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6486656"/>
        <c:axId val="26488192"/>
        <c:axId val="0"/>
      </c:bar3DChart>
      <c:catAx>
        <c:axId val="26486656"/>
        <c:scaling>
          <c:orientation val="minMax"/>
        </c:scaling>
        <c:delete val="0"/>
        <c:axPos val="l"/>
        <c:majorTickMark val="out"/>
        <c:minorTickMark val="none"/>
        <c:tickLblPos val="nextTo"/>
        <c:crossAx val="26488192"/>
        <c:crosses val="autoZero"/>
        <c:auto val="1"/>
        <c:lblAlgn val="ctr"/>
        <c:lblOffset val="100"/>
        <c:noMultiLvlLbl val="0"/>
      </c:catAx>
      <c:valAx>
        <c:axId val="264881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6486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dPt>
          <c:dLbls>
            <c:dLbl>
              <c:idx val="0"/>
              <c:layout>
                <c:manualLayout>
                  <c:x val="2.74977085242896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31805682859761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Profesión para mujeres</c:v>
                </c:pt>
                <c:pt idx="1">
                  <c:v>Los hombres son muy buenos enfermeros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7618688"/>
        <c:axId val="27620480"/>
        <c:axId val="0"/>
      </c:bar3DChart>
      <c:catAx>
        <c:axId val="27618688"/>
        <c:scaling>
          <c:orientation val="minMax"/>
        </c:scaling>
        <c:delete val="0"/>
        <c:axPos val="l"/>
        <c:majorTickMark val="out"/>
        <c:minorTickMark val="none"/>
        <c:tickLblPos val="nextTo"/>
        <c:crossAx val="27620480"/>
        <c:crosses val="autoZero"/>
        <c:auto val="1"/>
        <c:lblAlgn val="ctr"/>
        <c:lblOffset val="100"/>
        <c:noMultiLvlLbl val="0"/>
      </c:catAx>
      <c:valAx>
        <c:axId val="276204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76186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009900"/>
              </a:solidFill>
            </c:spPr>
          </c:dPt>
          <c:dLbls>
            <c:dLbl>
              <c:idx val="0"/>
              <c:layout>
                <c:manualLayout>
                  <c:x val="3.2997250229147568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997250229147568E-2"/>
                  <c:y val="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El trato que dan en los hospitales es adecuado</c:v>
                </c:pt>
                <c:pt idx="1">
                  <c:v>Tienen una buena actitud de servicio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74</c:v>
                </c:pt>
                <c:pt idx="1">
                  <c:v>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0516864"/>
        <c:axId val="110518656"/>
        <c:axId val="0"/>
      </c:bar3DChart>
      <c:catAx>
        <c:axId val="110516864"/>
        <c:scaling>
          <c:orientation val="minMax"/>
        </c:scaling>
        <c:delete val="0"/>
        <c:axPos val="l"/>
        <c:majorTickMark val="out"/>
        <c:minorTickMark val="none"/>
        <c:tickLblPos val="nextTo"/>
        <c:crossAx val="110518656"/>
        <c:crosses val="autoZero"/>
        <c:auto val="1"/>
        <c:lblAlgn val="ctr"/>
        <c:lblOffset val="100"/>
        <c:noMultiLvlLbl val="0"/>
      </c:catAx>
      <c:valAx>
        <c:axId val="110518656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05168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0099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3.2997250229147568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31805682859762E-3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6544454628781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32263978001834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Hoja1!$A$2:$A$5</c:f>
              <c:strCache>
                <c:ptCount val="4"/>
                <c:pt idx="0">
                  <c:v>Papel más importante: apoyo emocional a familiares</c:v>
                </c:pt>
                <c:pt idx="1">
                  <c:v>Papel más importante: dar apoyo emocional a pacientes</c:v>
                </c:pt>
                <c:pt idx="2">
                  <c:v>Lo importante es que sepan hacer su trabajo</c:v>
                </c:pt>
                <c:pt idx="3">
                  <c:v>Papel más importante: seguir instrucciones médicas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47</c:v>
                </c:pt>
                <c:pt idx="1">
                  <c:v>64</c:v>
                </c:pt>
                <c:pt idx="2">
                  <c:v>66</c:v>
                </c:pt>
                <c:pt idx="3">
                  <c:v>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337920"/>
        <c:axId val="111608192"/>
        <c:axId val="0"/>
      </c:bar3DChart>
      <c:catAx>
        <c:axId val="122337920"/>
        <c:scaling>
          <c:orientation val="minMax"/>
        </c:scaling>
        <c:delete val="0"/>
        <c:axPos val="l"/>
        <c:majorTickMark val="out"/>
        <c:minorTickMark val="none"/>
        <c:tickLblPos val="nextTo"/>
        <c:crossAx val="111608192"/>
        <c:crosses val="autoZero"/>
        <c:auto val="1"/>
        <c:lblAlgn val="ctr"/>
        <c:lblOffset val="100"/>
        <c:noMultiLvlLbl val="0"/>
      </c:catAx>
      <c:valAx>
        <c:axId val="111608192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22337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6600"/>
              </a:solidFill>
              <a:ln>
                <a:solidFill>
                  <a:srgbClr val="FF66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CC0000"/>
              </a:solidFill>
              <a:ln>
                <a:solidFill>
                  <a:srgbClr val="CC3399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dPt>
          <c:dLbls>
            <c:dLbl>
              <c:idx val="0"/>
              <c:layout>
                <c:manualLayout>
                  <c:x val="2.0164986251145739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831347387717691E-2"/>
                  <c:y val="-1.683619596536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66544454628781E-2"/>
                  <c:y val="-5.6120653217889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832263978001834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Hoja1!$A$2:$A$3</c:f>
              <c:strCache>
                <c:ptCount val="2"/>
                <c:pt idx="0">
                  <c:v>Médicos confían el cuidado de sus pacientes a enfermeras</c:v>
                </c:pt>
                <c:pt idx="1">
                  <c:v>Proceso más sencillo si cuentan con apoyo buena enfermera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95</c:v>
                </c:pt>
                <c:pt idx="1">
                  <c:v>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1655552"/>
        <c:axId val="111661440"/>
        <c:axId val="0"/>
      </c:bar3DChart>
      <c:catAx>
        <c:axId val="111655552"/>
        <c:scaling>
          <c:orientation val="minMax"/>
        </c:scaling>
        <c:delete val="0"/>
        <c:axPos val="l"/>
        <c:majorTickMark val="out"/>
        <c:minorTickMark val="none"/>
        <c:tickLblPos val="nextTo"/>
        <c:crossAx val="111661440"/>
        <c:crosses val="autoZero"/>
        <c:auto val="1"/>
        <c:lblAlgn val="ctr"/>
        <c:lblOffset val="100"/>
        <c:noMultiLvlLbl val="0"/>
      </c:catAx>
      <c:valAx>
        <c:axId val="111661440"/>
        <c:scaling>
          <c:orientation val="minMax"/>
          <c:max val="1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11655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921C2D-90EB-492B-ACEC-918F3E5ADA0A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2B18E26-0B60-4CCF-9E86-0E025C7B5B3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9308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BE25057-09EA-4887-A0E8-E122326E8A4F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8D83C69-DD5A-4EC0-94A4-D8C5E8C39BC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438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83C69-DD5A-4EC0-94A4-D8C5E8C39BCE}" type="slidenum">
              <a:rPr lang="es-MX" smtClean="0"/>
              <a:pPr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83C69-DD5A-4EC0-94A4-D8C5E8C39BCE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83C69-DD5A-4EC0-94A4-D8C5E8C39BCE}" type="slidenum">
              <a:rPr lang="es-MX" smtClean="0"/>
              <a:pPr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351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83C69-DD5A-4EC0-94A4-D8C5E8C39BCE}" type="slidenum">
              <a:rPr lang="es-MX" smtClean="0"/>
              <a:pPr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3351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83C69-DD5A-4EC0-94A4-D8C5E8C39BCE}" type="slidenum">
              <a:rPr lang="es-MX" smtClean="0"/>
              <a:pPr/>
              <a:t>23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90800" y="2130425"/>
            <a:ext cx="5867400" cy="1470025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90800" y="3886200"/>
            <a:ext cx="5181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20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3080" y="137478"/>
            <a:ext cx="5455920" cy="1143000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85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7874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67840" y="46038"/>
            <a:ext cx="5471160" cy="1143000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92036" y="2130425"/>
            <a:ext cx="6366164" cy="1470025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92036" y="3886200"/>
            <a:ext cx="5680364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9527" y="61278"/>
            <a:ext cx="5555674" cy="1143000"/>
          </a:xfr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59526" y="1600200"/>
            <a:ext cx="6927273" cy="4525963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7" name="6 Rectángulo"/>
          <p:cNvSpPr/>
          <p:nvPr userDrawn="1"/>
        </p:nvSpPr>
        <p:spPr>
          <a:xfrm>
            <a:off x="7808032" y="6356350"/>
            <a:ext cx="8787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 = 328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59527" y="61278"/>
            <a:ext cx="5555674" cy="1143000"/>
          </a:xfr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59526" y="1600200"/>
            <a:ext cx="6927273" cy="4525963"/>
          </a:xfrm>
        </p:spPr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44435" y="4406900"/>
            <a:ext cx="6250277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44435" y="2906713"/>
            <a:ext cx="625027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74520" y="137478"/>
            <a:ext cx="5364480" cy="1143000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74520" y="1600200"/>
            <a:ext cx="33375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4442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37360" y="76518"/>
            <a:ext cx="5501640" cy="1143000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950720" y="1535113"/>
            <a:ext cx="32156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950720" y="2174875"/>
            <a:ext cx="32156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71160" y="1535113"/>
            <a:ext cx="32156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71160" y="2174875"/>
            <a:ext cx="32156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3120" y="76518"/>
            <a:ext cx="5151120" cy="1143000"/>
          </a:xfrm>
        </p:spPr>
        <p:txBody>
          <a:bodyPr>
            <a:noAutofit/>
          </a:bodyPr>
          <a:lstStyle>
            <a:lvl1pPr algn="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5569527" cy="1143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36618" y="1600200"/>
            <a:ext cx="665018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9369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5" name="4 CuadroTexto"/>
          <p:cNvSpPr txBox="1"/>
          <p:nvPr userDrawn="1"/>
        </p:nvSpPr>
        <p:spPr>
          <a:xfrm>
            <a:off x="7771412" y="1259840"/>
            <a:ext cx="1182696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Cualitativo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37360" y="91758"/>
            <a:ext cx="5486400" cy="1143000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737360" y="1600200"/>
            <a:ext cx="6949440" cy="45259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96835" y="4406900"/>
            <a:ext cx="6097877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396835" y="2906713"/>
            <a:ext cx="609787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54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7964" y="274638"/>
            <a:ext cx="5638800" cy="1143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920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80" y="106998"/>
            <a:ext cx="5562600" cy="1143000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45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1160" y="76518"/>
            <a:ext cx="5577840" cy="1143000"/>
          </a:xfrm>
        </p:spPr>
        <p:txBody>
          <a:bodyPr>
            <a:normAutofit/>
          </a:bodyPr>
          <a:lstStyle>
            <a:lvl1pPr algn="r">
              <a:defRPr sz="3200"/>
            </a:lvl1pPr>
          </a:lstStyle>
          <a:p>
            <a:r>
              <a:rPr lang="es-ES_tradnl" dirty="0" smtClean="0"/>
              <a:t>Clic para editar título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13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55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68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870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2D89-1BB0-F049-BF6E-7D1A2FBB4FE2}" type="datetimeFigureOut">
              <a:rPr lang="es-ES" smtClean="0"/>
              <a:pPr/>
              <a:t>20/05/2014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E03F-380E-BE4A-9B4D-ECB3797D65E8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6 Imagen" descr="Plantilla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10" name="Conector recto 7"/>
          <p:cNvCxnSpPr/>
          <p:nvPr userDrawn="1"/>
        </p:nvCxnSpPr>
        <p:spPr>
          <a:xfrm>
            <a:off x="7299504" y="139700"/>
            <a:ext cx="0" cy="977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46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938D-6B20-4C8F-8ABC-FE3A0F00D1C1}" type="datetimeFigureOut">
              <a:rPr lang="es-MX" smtClean="0"/>
              <a:pPr/>
              <a:t>20/05/2014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2DF22-38B2-436C-B28E-7CA04A3B1467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7" name="6 Imagen" descr="Plantilla sin la i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8" name="Conector recto 7"/>
          <p:cNvCxnSpPr/>
          <p:nvPr userDrawn="1"/>
        </p:nvCxnSpPr>
        <p:spPr>
          <a:xfrm>
            <a:off x="7299504" y="139700"/>
            <a:ext cx="0" cy="977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7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inionpublicauvm.mx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www.facebook.com/CopUV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papel de la enfermería en el proceso de recuperación de los pacientes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7208719" y="6050280"/>
            <a:ext cx="1285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Mayo, 2014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Opiniones y percepciones en torno a la enfermería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42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000" dirty="0" smtClean="0"/>
              <a:t>El género en la profesión</a:t>
            </a:r>
            <a:endParaRPr lang="es-MX" sz="30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834041"/>
              </p:ext>
            </p:extLst>
          </p:nvPr>
        </p:nvGraphicFramePr>
        <p:xfrm>
          <a:off x="1758950" y="1600200"/>
          <a:ext cx="692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16680" y="6126480"/>
            <a:ext cx="258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 “</a:t>
            </a:r>
            <a:r>
              <a:rPr lang="es-MX" dirty="0" err="1" smtClean="0"/>
              <a:t>Two</a:t>
            </a:r>
            <a:r>
              <a:rPr lang="es-MX" dirty="0" smtClean="0"/>
              <a:t> top box”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18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000" dirty="0" smtClean="0"/>
              <a:t>La actitud de </a:t>
            </a:r>
            <a:r>
              <a:rPr lang="es-MX" sz="3000" dirty="0" smtClean="0"/>
              <a:t>las enfermeras</a:t>
            </a:r>
            <a:endParaRPr lang="es-MX" sz="3000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8066157"/>
              </p:ext>
            </p:extLst>
          </p:nvPr>
        </p:nvGraphicFramePr>
        <p:xfrm>
          <a:off x="1758950" y="1600200"/>
          <a:ext cx="692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916680" y="6126480"/>
            <a:ext cx="258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 “</a:t>
            </a:r>
            <a:r>
              <a:rPr lang="es-MX" dirty="0" err="1" smtClean="0"/>
              <a:t>Two</a:t>
            </a:r>
            <a:r>
              <a:rPr lang="es-MX" dirty="0" smtClean="0"/>
              <a:t> top box”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29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importancia del papel que juegan </a:t>
            </a:r>
            <a:r>
              <a:rPr lang="es-MX" dirty="0" smtClean="0"/>
              <a:t>las enfermeras</a:t>
            </a:r>
            <a:endParaRPr lang="es-MX" dirty="0"/>
          </a:p>
        </p:txBody>
      </p:sp>
      <p:graphicFrame>
        <p:nvGraphicFramePr>
          <p:cNvPr id="5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732824"/>
              </p:ext>
            </p:extLst>
          </p:nvPr>
        </p:nvGraphicFramePr>
        <p:xfrm>
          <a:off x="1758950" y="1600200"/>
          <a:ext cx="692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16680" y="6126480"/>
            <a:ext cx="258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 “</a:t>
            </a:r>
            <a:r>
              <a:rPr lang="es-MX" dirty="0" err="1" smtClean="0"/>
              <a:t>Two</a:t>
            </a:r>
            <a:r>
              <a:rPr lang="es-MX" dirty="0" smtClean="0"/>
              <a:t> top box”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922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Relación con el tratamiento médico</a:t>
            </a:r>
            <a:endParaRPr lang="es-MX" dirty="0"/>
          </a:p>
        </p:txBody>
      </p:sp>
      <p:graphicFrame>
        <p:nvGraphicFramePr>
          <p:cNvPr id="5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296683"/>
              </p:ext>
            </p:extLst>
          </p:nvPr>
        </p:nvGraphicFramePr>
        <p:xfrm>
          <a:off x="1758950" y="1600200"/>
          <a:ext cx="692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16680" y="6126480"/>
            <a:ext cx="258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 “</a:t>
            </a:r>
            <a:r>
              <a:rPr lang="es-MX" dirty="0" err="1" smtClean="0"/>
              <a:t>Two</a:t>
            </a:r>
            <a:r>
              <a:rPr lang="es-MX" dirty="0" smtClean="0"/>
              <a:t> top box”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10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importancia del papel que juegan </a:t>
            </a:r>
            <a:r>
              <a:rPr lang="es-MX" dirty="0" smtClean="0"/>
              <a:t>las enfermeras</a:t>
            </a:r>
            <a:endParaRPr lang="es-MX" dirty="0"/>
          </a:p>
        </p:txBody>
      </p:sp>
      <p:graphicFrame>
        <p:nvGraphicFramePr>
          <p:cNvPr id="5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589401"/>
              </p:ext>
            </p:extLst>
          </p:nvPr>
        </p:nvGraphicFramePr>
        <p:xfrm>
          <a:off x="1758950" y="1600200"/>
          <a:ext cx="692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16680" y="6126480"/>
            <a:ext cx="258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 “</a:t>
            </a:r>
            <a:r>
              <a:rPr lang="es-MX" dirty="0" err="1" smtClean="0"/>
              <a:t>Two</a:t>
            </a:r>
            <a:r>
              <a:rPr lang="es-MX" dirty="0" smtClean="0"/>
              <a:t> top box”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12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preparación de </a:t>
            </a:r>
            <a:r>
              <a:rPr lang="es-MX" dirty="0" smtClean="0"/>
              <a:t>las enfermeras</a:t>
            </a:r>
            <a:endParaRPr lang="es-MX" dirty="0"/>
          </a:p>
        </p:txBody>
      </p:sp>
      <p:graphicFrame>
        <p:nvGraphicFramePr>
          <p:cNvPr id="5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448997"/>
              </p:ext>
            </p:extLst>
          </p:nvPr>
        </p:nvGraphicFramePr>
        <p:xfrm>
          <a:off x="1758950" y="1600200"/>
          <a:ext cx="692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916680" y="6126480"/>
            <a:ext cx="2587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 “</a:t>
            </a:r>
            <a:r>
              <a:rPr lang="es-MX" dirty="0" err="1" smtClean="0"/>
              <a:t>Two</a:t>
            </a:r>
            <a:r>
              <a:rPr lang="es-MX" dirty="0" smtClean="0"/>
              <a:t> top box”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201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Valores agregados que pueden ofrecer </a:t>
            </a:r>
            <a:r>
              <a:rPr lang="es-MX" dirty="0" smtClean="0"/>
              <a:t>las enfermeras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63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000" dirty="0" smtClean="0"/>
              <a:t>Valores agregados que puede ofrecer </a:t>
            </a:r>
            <a:r>
              <a:rPr lang="es-MX" sz="3000" dirty="0" smtClean="0"/>
              <a:t>una buena enfermera(o) </a:t>
            </a:r>
            <a:r>
              <a:rPr lang="es-MX" sz="3000" dirty="0" smtClean="0"/>
              <a:t/>
            </a:r>
            <a:br>
              <a:rPr lang="es-MX" sz="3000" dirty="0" smtClean="0"/>
            </a:br>
            <a:r>
              <a:rPr lang="es-MX" sz="3000" dirty="0" smtClean="0"/>
              <a:t>(Top of </a:t>
            </a:r>
            <a:r>
              <a:rPr lang="es-MX" sz="3000" dirty="0" err="1" smtClean="0"/>
              <a:t>mind</a:t>
            </a:r>
            <a:r>
              <a:rPr lang="es-MX" sz="3000" dirty="0" smtClean="0"/>
              <a:t>)</a:t>
            </a:r>
            <a:endParaRPr lang="es-MX" sz="3000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259664"/>
              </p:ext>
            </p:extLst>
          </p:nvPr>
        </p:nvGraphicFramePr>
        <p:xfrm>
          <a:off x="1850967" y="1600200"/>
          <a:ext cx="692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480560" y="6156960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87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000" dirty="0" smtClean="0"/>
              <a:t>Valores agregados que puede ofrecer </a:t>
            </a:r>
            <a:r>
              <a:rPr lang="es-MX" sz="3000" dirty="0" smtClean="0"/>
              <a:t>una buena enfermera(o) </a:t>
            </a:r>
            <a:r>
              <a:rPr lang="es-MX" sz="3000" dirty="0" smtClean="0"/>
              <a:t/>
            </a:r>
            <a:br>
              <a:rPr lang="es-MX" sz="3000" dirty="0" smtClean="0"/>
            </a:br>
            <a:r>
              <a:rPr lang="es-MX" sz="3000" dirty="0" smtClean="0"/>
              <a:t>(Share of </a:t>
            </a:r>
            <a:r>
              <a:rPr lang="es-MX" sz="3000" dirty="0" err="1" smtClean="0"/>
              <a:t>mind</a:t>
            </a:r>
            <a:r>
              <a:rPr lang="es-MX" sz="3000" dirty="0" smtClean="0"/>
              <a:t>)</a:t>
            </a:r>
            <a:endParaRPr lang="es-MX" sz="3000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27372"/>
              </p:ext>
            </p:extLst>
          </p:nvPr>
        </p:nvGraphicFramePr>
        <p:xfrm>
          <a:off x="1850967" y="1600200"/>
          <a:ext cx="692785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480560" y="6156960"/>
            <a:ext cx="21533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/>
              <a:t>Porcentaje</a:t>
            </a:r>
          </a:p>
          <a:p>
            <a:pPr algn="ctr"/>
            <a:r>
              <a:rPr lang="es-MX" dirty="0" smtClean="0"/>
              <a:t>Respuestas múltiples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78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000" dirty="0" smtClean="0"/>
              <a:t>Objetivo general y metodología</a:t>
            </a:r>
            <a:endParaRPr lang="es-MX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36618" y="1539238"/>
            <a:ext cx="6927273" cy="4525963"/>
          </a:xfrm>
        </p:spPr>
        <p:txBody>
          <a:bodyPr>
            <a:noAutofit/>
          </a:bodyPr>
          <a:lstStyle/>
          <a:p>
            <a:r>
              <a:rPr lang="es-MX" sz="2400" dirty="0"/>
              <a:t>Conocer las opiniones y percepciones de la población en general en torno al papel que juegan las enfermeras y enfermeros en el proceso de recuperación de los pacientes o en el apoyo a personas que requieren de cuidados especiales. </a:t>
            </a:r>
            <a:endParaRPr lang="es-MX" sz="2400" dirty="0" smtClean="0"/>
          </a:p>
          <a:p>
            <a:endParaRPr lang="es-MX" sz="2400" dirty="0"/>
          </a:p>
          <a:p>
            <a:r>
              <a:rPr lang="es-MX" sz="2400" dirty="0" smtClean="0"/>
              <a:t>Se </a:t>
            </a:r>
            <a:r>
              <a:rPr lang="es-MX" sz="2400" dirty="0"/>
              <a:t>realizó una encuesta por Internet, con 328 mexicanos, entre el 5 y el 16 de mayo del 2014. </a:t>
            </a:r>
          </a:p>
          <a:p>
            <a:endParaRPr lang="es-MX" sz="2400" dirty="0"/>
          </a:p>
          <a:p>
            <a:endParaRPr lang="es-MX" sz="2400" dirty="0"/>
          </a:p>
          <a:p>
            <a:pPr algn="just"/>
            <a:endParaRPr lang="es-MX" sz="2400" dirty="0"/>
          </a:p>
          <a:p>
            <a:pPr algn="just"/>
            <a:endParaRPr lang="es-MX" sz="2400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036618" y="3398510"/>
            <a:ext cx="66501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dirty="0" smtClean="0"/>
          </a:p>
          <a:p>
            <a:pPr algn="just"/>
            <a:endParaRPr lang="es-MX" dirty="0" smtClean="0"/>
          </a:p>
          <a:p>
            <a:pPr algn="just">
              <a:buFont typeface="Arial"/>
              <a:buNone/>
            </a:pPr>
            <a:endParaRPr lang="es-MX" dirty="0" smtClean="0"/>
          </a:p>
          <a:p>
            <a:pPr algn="just">
              <a:buFont typeface="Arial"/>
              <a:buNone/>
            </a:pPr>
            <a:endParaRPr lang="es-MX" dirty="0" smtClean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5223162" y="4754879"/>
            <a:ext cx="6927273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sz="2400" dirty="0" smtClean="0"/>
          </a:p>
          <a:p>
            <a:pPr>
              <a:buFont typeface="Arial" charset="0"/>
              <a:buChar char="•"/>
            </a:pPr>
            <a:endParaRPr lang="es-ES" sz="2400" dirty="0" smtClean="0"/>
          </a:p>
          <a:p>
            <a:endParaRPr lang="es-MX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27166" y="1447800"/>
            <a:ext cx="6927273" cy="4525963"/>
          </a:xfrm>
        </p:spPr>
        <p:txBody>
          <a:bodyPr>
            <a:noAutofit/>
          </a:bodyPr>
          <a:lstStyle/>
          <a:p>
            <a:r>
              <a:rPr lang="es-MX" sz="2600" dirty="0" smtClean="0"/>
              <a:t>Indiscutiblemente hay un amplísimo campo de acción para </a:t>
            </a:r>
            <a:r>
              <a:rPr lang="es-MX" sz="2600" dirty="0" smtClean="0"/>
              <a:t>enfermeras(os) </a:t>
            </a:r>
            <a:r>
              <a:rPr lang="es-MX" sz="2600" dirty="0" smtClean="0"/>
              <a:t>calificados y con preparación profesional.</a:t>
            </a:r>
          </a:p>
          <a:p>
            <a:r>
              <a:rPr lang="es-MX" sz="2600" dirty="0" smtClean="0"/>
              <a:t>En México hay una carencia importante de </a:t>
            </a:r>
            <a:r>
              <a:rPr lang="es-MX" sz="2600" dirty="0" smtClean="0"/>
              <a:t>enfermeras (os) que </a:t>
            </a:r>
            <a:r>
              <a:rPr lang="es-MX" sz="2600" dirty="0" smtClean="0"/>
              <a:t>apoyen el proceso de recuperación de los pacientes, tanto en hospitales como en el hogar.</a:t>
            </a:r>
          </a:p>
          <a:p>
            <a:r>
              <a:rPr lang="es-MX" sz="2600" dirty="0" smtClean="0"/>
              <a:t>El trabajo de </a:t>
            </a:r>
            <a:r>
              <a:rPr lang="es-MX" sz="2600" dirty="0" smtClean="0"/>
              <a:t>las enfermeras </a:t>
            </a:r>
            <a:r>
              <a:rPr lang="es-MX" sz="2600" dirty="0" smtClean="0"/>
              <a:t>es ampliamente reconocido por la población: se considera que juegan un papel fundamental en el proceso de recuperación de los pacientes. 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8079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MX" sz="2600" dirty="0" smtClean="0"/>
              <a:t>Se reconoce la necesidad de que cuenten con preparación profesional y se destaca la importancia de que cuenten con los conocimientos técnicos necesarios para el tratamiento de los pacientes.</a:t>
            </a:r>
          </a:p>
          <a:p>
            <a:r>
              <a:rPr lang="es-MX" sz="2600" dirty="0" smtClean="0"/>
              <a:t>Los valores agregados que pueden ofrecer </a:t>
            </a:r>
            <a:r>
              <a:rPr lang="es-MX" sz="2600" dirty="0" smtClean="0"/>
              <a:t>las enfermeras: </a:t>
            </a:r>
            <a:r>
              <a:rPr lang="es-MX" sz="2600" dirty="0" smtClean="0"/>
              <a:t>actitud profesional, tranquilidad al paciente, seguridad en el tratamiento y apoyo emocional. </a:t>
            </a:r>
          </a:p>
          <a:p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128647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Conclusiones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72886" y="1600200"/>
            <a:ext cx="6927273" cy="4525963"/>
          </a:xfrm>
        </p:spPr>
        <p:txBody>
          <a:bodyPr>
            <a:normAutofit/>
          </a:bodyPr>
          <a:lstStyle/>
          <a:p>
            <a:r>
              <a:rPr lang="es-MX" sz="2600" dirty="0"/>
              <a:t>Indiscutiblemente son la mano derecha de los médicos, a ellos confían el tratamiento de los pacientes hospitalizados. </a:t>
            </a:r>
          </a:p>
          <a:p>
            <a:endParaRPr lang="es-MX" sz="2600" dirty="0" smtClean="0"/>
          </a:p>
          <a:p>
            <a:r>
              <a:rPr lang="es-MX" sz="2600" dirty="0" smtClean="0"/>
              <a:t>La enfermería es una profesión tanto de hombres como de mujeres. Se reconoce ampliamente la capacidad de unos y otras para responder a las necesidades de los pacientes y sus familiares. 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158638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Mayor información:</a:t>
            </a: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44436" y="4199255"/>
            <a:ext cx="6366164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3"/>
              </a:rPr>
              <a:t>www.opinionpublicauvm.mx</a:t>
            </a:r>
            <a:endParaRPr kumimoji="0" lang="es-MX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dirty="0" smtClean="0">
                <a:latin typeface="+mj-lt"/>
                <a:ea typeface="+mj-ea"/>
                <a:cs typeface="+mj-cs"/>
              </a:rPr>
              <a:t>@</a:t>
            </a:r>
            <a:r>
              <a:rPr lang="es-MX" sz="3600" dirty="0" err="1" smtClean="0">
                <a:latin typeface="+mj-lt"/>
                <a:ea typeface="+mj-ea"/>
                <a:cs typeface="+mj-cs"/>
              </a:rPr>
              <a:t>CopUVM</a:t>
            </a:r>
            <a:endParaRPr lang="es-MX" sz="3600" dirty="0" smtClean="0">
              <a:latin typeface="+mj-lt"/>
              <a:ea typeface="+mj-ea"/>
              <a:cs typeface="+mj-cs"/>
            </a:endParaRPr>
          </a:p>
          <a:p>
            <a:pPr algn="ctr"/>
            <a:r>
              <a:rPr lang="es-MX" sz="3600" u="sng" dirty="0">
                <a:hlinkClick r:id="rId4"/>
              </a:rPr>
              <a:t>www.facebook.com/CopUVM</a:t>
            </a:r>
            <a:endParaRPr lang="es-MX" sz="3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8899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Perfil de los encuestados</a:t>
            </a:r>
            <a:endParaRPr lang="es-MX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945724"/>
              </p:ext>
            </p:extLst>
          </p:nvPr>
        </p:nvGraphicFramePr>
        <p:xfrm>
          <a:off x="1759527" y="1296036"/>
          <a:ext cx="2527258" cy="85153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892700"/>
                <a:gridCol w="634558"/>
              </a:tblGrid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800" b="1" u="none" strike="noStrike" dirty="0" smtClean="0">
                          <a:effectLst/>
                          <a:latin typeface="+mj-lt"/>
                        </a:rPr>
                        <a:t>Género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%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800" u="none" strike="noStrike" dirty="0">
                          <a:effectLst/>
                          <a:latin typeface="+mj-lt"/>
                        </a:rPr>
                        <a:t>Femenino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 smtClean="0">
                          <a:effectLst/>
                          <a:latin typeface="+mj-lt"/>
                        </a:rPr>
                        <a:t>58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t"/>
                      <a:r>
                        <a:rPr lang="es-MX" sz="1800" u="none" strike="noStrike" dirty="0">
                          <a:effectLst/>
                          <a:latin typeface="+mj-lt"/>
                        </a:rPr>
                        <a:t>Masculino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 smtClean="0">
                          <a:effectLst/>
                          <a:latin typeface="+mj-lt"/>
                        </a:rPr>
                        <a:t>42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62608"/>
              </p:ext>
            </p:extLst>
          </p:nvPr>
        </p:nvGraphicFramePr>
        <p:xfrm>
          <a:off x="2399838" y="2637155"/>
          <a:ext cx="2568402" cy="359219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91162"/>
                <a:gridCol w="777240"/>
              </a:tblGrid>
              <a:tr h="354965">
                <a:tc>
                  <a:txBody>
                    <a:bodyPr/>
                    <a:lstStyle/>
                    <a:p>
                      <a:pPr algn="ctr" fontAlgn="t"/>
                      <a:r>
                        <a:rPr lang="es-MX" sz="1800" b="1" u="none" strike="noStrike" dirty="0" smtClean="0">
                          <a:effectLst/>
                        </a:rPr>
                        <a:t>Ocupación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b="1" u="none" strike="noStrike" dirty="0" smtClean="0">
                          <a:effectLst/>
                        </a:rPr>
                        <a:t>%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 dirty="0" smtClean="0">
                          <a:effectLst/>
                        </a:rPr>
                        <a:t>Empleado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76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655320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 dirty="0" smtClean="0">
                          <a:effectLst/>
                        </a:rPr>
                        <a:t>Ejecutivo </a:t>
                      </a:r>
                      <a:r>
                        <a:rPr lang="es-MX" sz="1800" u="none" strike="noStrike" dirty="0">
                          <a:effectLst/>
                        </a:rPr>
                        <a:t>o funcionario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>
                          <a:effectLst/>
                        </a:rPr>
                        <a:t>12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777240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 dirty="0" smtClean="0">
                          <a:effectLst/>
                        </a:rPr>
                        <a:t>Profesionista </a:t>
                      </a:r>
                      <a:r>
                        <a:rPr lang="es-MX" sz="1800" u="none" strike="noStrike" dirty="0">
                          <a:effectLst/>
                        </a:rPr>
                        <a:t>independiente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6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53390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 dirty="0" smtClean="0">
                          <a:effectLst/>
                        </a:rPr>
                        <a:t>Estudiante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87680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>
                          <a:effectLst/>
                        </a:rPr>
                        <a:t>No contestó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11480">
                <a:tc>
                  <a:txBody>
                    <a:bodyPr/>
                    <a:lstStyle/>
                    <a:p>
                      <a:pPr algn="l" fontAlgn="t"/>
                      <a:r>
                        <a:rPr lang="es-MX" sz="1800" u="none" strike="noStrike">
                          <a:effectLst/>
                        </a:rPr>
                        <a:t>Otros</a:t>
                      </a:r>
                      <a:endParaRPr lang="es-MX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800" u="none" strike="noStrike" dirty="0">
                          <a:effectLst/>
                        </a:rPr>
                        <a:t>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282874"/>
              </p:ext>
            </p:extLst>
          </p:nvPr>
        </p:nvGraphicFramePr>
        <p:xfrm>
          <a:off x="6057901" y="2166938"/>
          <a:ext cx="2514600" cy="391382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75459"/>
                <a:gridCol w="739141"/>
              </a:tblGrid>
              <a:tr h="354965">
                <a:tc>
                  <a:txBody>
                    <a:bodyPr/>
                    <a:lstStyle/>
                    <a:p>
                      <a:pPr algn="ctr" rtl="0" fontAlgn="t"/>
                      <a:r>
                        <a:rPr lang="es-MX" sz="1800" b="1" u="none" strike="noStrike" dirty="0" smtClean="0">
                          <a:effectLst/>
                        </a:rPr>
                        <a:t>Nivel</a:t>
                      </a:r>
                      <a:r>
                        <a:rPr lang="es-MX" sz="1800" b="1" u="none" strike="noStrike" baseline="0" dirty="0" smtClean="0">
                          <a:effectLst/>
                        </a:rPr>
                        <a:t> de estudios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b="1" u="none" strike="noStrike" dirty="0" smtClean="0">
                          <a:effectLst/>
                        </a:rPr>
                        <a:t>%</a:t>
                      </a:r>
                      <a:endParaRPr lang="es-MX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8977"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800" u="none" strike="noStrike" dirty="0" smtClean="0">
                          <a:effectLst/>
                        </a:rPr>
                        <a:t>Diplomado </a:t>
                      </a:r>
                      <a:r>
                        <a:rPr lang="es-MX" sz="1800" u="none" strike="noStrike" dirty="0">
                          <a:effectLst/>
                        </a:rPr>
                        <a:t>o Maestría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u="none" strike="noStrike" dirty="0" smtClean="0">
                          <a:effectLst/>
                        </a:rPr>
                        <a:t>42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87680"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800" u="none" strike="noStrike" dirty="0" smtClean="0">
                          <a:effectLst/>
                        </a:rPr>
                        <a:t>Licenciatura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u="none" strike="noStrike" dirty="0" smtClean="0">
                          <a:effectLst/>
                        </a:rPr>
                        <a:t>33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800" u="none" strike="noStrike" dirty="0" smtClean="0">
                          <a:effectLst/>
                        </a:rPr>
                        <a:t>Preparatoria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u="none" strike="noStrike" dirty="0" smtClean="0">
                          <a:effectLst/>
                        </a:rPr>
                        <a:t>12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701040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800" u="none" strike="noStrike" dirty="0" smtClean="0">
                          <a:effectLst/>
                        </a:rPr>
                        <a:t>Carrera </a:t>
                      </a:r>
                      <a:r>
                        <a:rPr lang="pt-BR" sz="1800" u="none" strike="noStrike" dirty="0">
                          <a:effectLst/>
                        </a:rPr>
                        <a:t>técnica o comercial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u="none" strike="noStrike" dirty="0" smtClean="0">
                          <a:effectLst/>
                        </a:rPr>
                        <a:t>8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3880"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800" u="none" strike="noStrike" dirty="0" smtClean="0">
                          <a:effectLst/>
                        </a:rPr>
                        <a:t>Doctorado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u="none" strike="noStrike" dirty="0" smtClean="0">
                          <a:effectLst/>
                        </a:rPr>
                        <a:t>5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33400">
                <a:tc>
                  <a:txBody>
                    <a:bodyPr/>
                    <a:lstStyle/>
                    <a:p>
                      <a:pPr algn="l" rtl="0" fontAlgn="t"/>
                      <a:r>
                        <a:rPr lang="es-MX" sz="1800" u="none" strike="noStrike" dirty="0" smtClean="0">
                          <a:effectLst/>
                        </a:rPr>
                        <a:t>Secundaria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MX" sz="1800" u="none" strike="noStrike" dirty="0" smtClean="0">
                          <a:effectLst/>
                        </a:rPr>
                        <a:t>1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4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2200" dirty="0"/>
              <a:t>El número de enfermeras por cada 1000 habitantes fue de 2.7 en México en el 2011, mucho menos que el promedio, de 8.7, en los países de la OCDE. </a:t>
            </a:r>
          </a:p>
          <a:p>
            <a:r>
              <a:rPr lang="es-MX" sz="2200" dirty="0"/>
              <a:t>La UVM, siempre consciente de ofrecer programas académicos de alta calidad que atiendan a las necesidades de la población, ha decidido lanzar la Licenciatura en Enfermería y ha solicitado al COP la realización de un estudio que permita conocer los valores agregados que las enfermeras pueden ofrecer a los pacientes.  </a:t>
            </a:r>
          </a:p>
          <a:p>
            <a:endParaRPr lang="es-MX" sz="2200" dirty="0"/>
          </a:p>
        </p:txBody>
      </p:sp>
    </p:spTree>
    <p:extLst>
      <p:ext uri="{BB962C8B-B14F-4D97-AF65-F5344CB8AC3E}">
        <p14:creationId xmlns:p14="http://schemas.microsoft.com/office/powerpoint/2010/main" val="262719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papel de </a:t>
            </a:r>
            <a:r>
              <a:rPr lang="es-MX" dirty="0" err="1" smtClean="0"/>
              <a:t>lAs</a:t>
            </a:r>
            <a:r>
              <a:rPr lang="es-MX" dirty="0" smtClean="0"/>
              <a:t> </a:t>
            </a:r>
            <a:r>
              <a:rPr lang="es-MX" dirty="0" err="1" smtClean="0"/>
              <a:t>enfermerAs</a:t>
            </a:r>
            <a:r>
              <a:rPr lang="es-MX" dirty="0" smtClean="0"/>
              <a:t> </a:t>
            </a:r>
            <a:r>
              <a:rPr lang="es-MX" dirty="0" smtClean="0"/>
              <a:t>en el proceso de recuperación de los pacientes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91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Hospitalización personal o de algún familiar</a:t>
            </a:r>
            <a:endParaRPr lang="es-MX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294401"/>
              </p:ext>
            </p:extLst>
          </p:nvPr>
        </p:nvGraphicFramePr>
        <p:xfrm>
          <a:off x="1584960" y="945518"/>
          <a:ext cx="3803650" cy="2407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056773"/>
              </p:ext>
            </p:extLst>
          </p:nvPr>
        </p:nvGraphicFramePr>
        <p:xfrm>
          <a:off x="6059170" y="2148840"/>
          <a:ext cx="281051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190"/>
                <a:gridCol w="1036320"/>
              </a:tblGrid>
              <a:tr h="289561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Tipo de hospital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%</a:t>
                      </a:r>
                      <a:endParaRPr lang="es-MX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Público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36</a:t>
                      </a:r>
                      <a:endParaRPr lang="es-MX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Público y privado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35</a:t>
                      </a:r>
                      <a:endParaRPr lang="es-MX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Privado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30</a:t>
                      </a:r>
                      <a:endParaRPr lang="es-MX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1199940570"/>
              </p:ext>
            </p:extLst>
          </p:nvPr>
        </p:nvGraphicFramePr>
        <p:xfrm>
          <a:off x="1649167" y="3774440"/>
          <a:ext cx="4419600" cy="276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11 Rectángulo"/>
          <p:cNvSpPr/>
          <p:nvPr/>
        </p:nvSpPr>
        <p:spPr>
          <a:xfrm>
            <a:off x="1846237" y="3405108"/>
            <a:ext cx="40254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b="1" dirty="0" smtClean="0"/>
              <a:t>Calificación al servicio de </a:t>
            </a:r>
            <a:r>
              <a:rPr lang="es-MX" b="1" dirty="0" smtClean="0"/>
              <a:t>las enfermeras</a:t>
            </a:r>
            <a:endParaRPr lang="es-MX" b="1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722795" y="6000988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481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000" dirty="0" smtClean="0"/>
              <a:t>Necesidad de contratar un </a:t>
            </a:r>
            <a:r>
              <a:rPr lang="es-MX" sz="3000" dirty="0" smtClean="0"/>
              <a:t>enfermera(o) </a:t>
            </a:r>
            <a:r>
              <a:rPr lang="es-MX" sz="3000" dirty="0" smtClean="0"/>
              <a:t>para el cuidado de un paciente en el hogar</a:t>
            </a:r>
            <a:endParaRPr lang="es-MX" sz="3000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535088"/>
              </p:ext>
            </p:extLst>
          </p:nvPr>
        </p:nvGraphicFramePr>
        <p:xfrm>
          <a:off x="2346960" y="1722758"/>
          <a:ext cx="6156960" cy="4068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4086275" y="6166842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034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000" dirty="0" smtClean="0"/>
              <a:t>Importancia de la preparación profesional en </a:t>
            </a:r>
            <a:r>
              <a:rPr lang="es-MX" sz="3000" dirty="0" smtClean="0"/>
              <a:t>las enfermeras</a:t>
            </a:r>
            <a:endParaRPr lang="es-MX" sz="30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4152289173"/>
              </p:ext>
            </p:extLst>
          </p:nvPr>
        </p:nvGraphicFramePr>
        <p:xfrm>
          <a:off x="2042160" y="1579880"/>
          <a:ext cx="68122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221480" y="6141720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92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000" dirty="0" smtClean="0"/>
              <a:t>Tipo de preparación que requiere </a:t>
            </a:r>
            <a:r>
              <a:rPr lang="es-MX" sz="3000" dirty="0" smtClean="0"/>
              <a:t>una enfermera(o) calificada(o)</a:t>
            </a:r>
            <a:endParaRPr lang="es-MX" sz="30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826954298"/>
              </p:ext>
            </p:extLst>
          </p:nvPr>
        </p:nvGraphicFramePr>
        <p:xfrm>
          <a:off x="2042160" y="1579880"/>
          <a:ext cx="68122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221480" y="6141720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Porcentaje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0574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8304</TotalTime>
  <Words>620</Words>
  <Application>Microsoft Office PowerPoint</Application>
  <PresentationFormat>Presentación en pantalla (4:3)</PresentationFormat>
  <Paragraphs>131</Paragraphs>
  <Slides>23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25" baseType="lpstr">
      <vt:lpstr>Tema de Office</vt:lpstr>
      <vt:lpstr>Diseño personalizado</vt:lpstr>
      <vt:lpstr>El papel de la enfermería en el proceso de recuperación de los pacientes</vt:lpstr>
      <vt:lpstr>Objetivo general y metodología</vt:lpstr>
      <vt:lpstr>Perfil de los encuestados</vt:lpstr>
      <vt:lpstr>Antecedentes</vt:lpstr>
      <vt:lpstr>El papel de lAs enfermerAs en el proceso de recuperación de los pacientes</vt:lpstr>
      <vt:lpstr>Hospitalización personal o de algún familiar</vt:lpstr>
      <vt:lpstr>Necesidad de contratar un enfermera(o) para el cuidado de un paciente en el hogar</vt:lpstr>
      <vt:lpstr>Importancia de la preparación profesional en las enfermeras</vt:lpstr>
      <vt:lpstr>Tipo de preparación que requiere una enfermera(o) calificada(o)</vt:lpstr>
      <vt:lpstr>Opiniones y percepciones en torno a la enfermería</vt:lpstr>
      <vt:lpstr>El género en la profesión</vt:lpstr>
      <vt:lpstr>La actitud de las enfermeras</vt:lpstr>
      <vt:lpstr>La importancia del papel que juegan las enfermeras</vt:lpstr>
      <vt:lpstr>Relación con el tratamiento médico</vt:lpstr>
      <vt:lpstr>La importancia del papel que juegan las enfermeras</vt:lpstr>
      <vt:lpstr>La preparación de las enfermeras</vt:lpstr>
      <vt:lpstr>Valores agregados que pueden ofrecer las enfermeras</vt:lpstr>
      <vt:lpstr>Valores agregados que puede ofrecer una buena enfermera(o)  (Top of mind)</vt:lpstr>
      <vt:lpstr>Valores agregados que puede ofrecer una buena enfermera(o)  (Share of mind)</vt:lpstr>
      <vt:lpstr>Conclusiones</vt:lpstr>
      <vt:lpstr>Conclusiones</vt:lpstr>
      <vt:lpstr>Conclusiones</vt:lpstr>
      <vt:lpstr>Mayor información:</vt:lpstr>
    </vt:vector>
  </TitlesOfParts>
  <Company>Expok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Mercedes Poiré</dc:creator>
  <cp:lastModifiedBy>Mercedes Poiré Romero</cp:lastModifiedBy>
  <cp:revision>482</cp:revision>
  <dcterms:created xsi:type="dcterms:W3CDTF">2012-02-21T21:14:27Z</dcterms:created>
  <dcterms:modified xsi:type="dcterms:W3CDTF">2014-05-21T02:24:07Z</dcterms:modified>
</cp:coreProperties>
</file>