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426" r:id="rId2"/>
    <p:sldId id="466" r:id="rId3"/>
    <p:sldId id="467" r:id="rId4"/>
    <p:sldId id="505" r:id="rId5"/>
    <p:sldId id="483" r:id="rId6"/>
    <p:sldId id="482" r:id="rId7"/>
    <p:sldId id="472" r:id="rId8"/>
    <p:sldId id="477" r:id="rId9"/>
    <p:sldId id="473" r:id="rId10"/>
    <p:sldId id="490" r:id="rId11"/>
    <p:sldId id="485" r:id="rId12"/>
    <p:sldId id="476" r:id="rId13"/>
    <p:sldId id="486" r:id="rId14"/>
    <p:sldId id="487" r:id="rId15"/>
    <p:sldId id="479" r:id="rId16"/>
    <p:sldId id="488" r:id="rId17"/>
    <p:sldId id="506" r:id="rId18"/>
    <p:sldId id="50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ana Rico Villanueva" initials="ARV" lastIdx="11" clrIdx="0"/>
  <p:cmAuthor id="1" name="Sophie Anaya Levesque" initials="SAL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00"/>
    <a:srgbClr val="FF3300"/>
    <a:srgbClr val="D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8" autoAdjust="0"/>
    <p:restoredTop sz="96405" autoAdjust="0"/>
  </p:normalViewPr>
  <p:slideViewPr>
    <p:cSldViewPr>
      <p:cViewPr varScale="1">
        <p:scale>
          <a:sx n="71" d="100"/>
          <a:sy n="71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Género</c:v>
                </c:pt>
              </c:strCache>
            </c:strRef>
          </c:tx>
          <c:dPt>
            <c:idx val="0"/>
            <c:bubble3D val="0"/>
            <c:explosion val="3"/>
            <c:spPr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</c:spPr>
          </c:dPt>
          <c:dLbls>
            <c:dLbl>
              <c:idx val="0"/>
              <c:layout>
                <c:manualLayout>
                  <c:x val="-0.123942477523161"/>
                  <c:y val="1.161126203442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2233610993995"/>
                  <c:y val="-0.11338737169787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Hoja1!$B$2:$B$3</c:f>
              <c:numCache>
                <c:formatCode>_-* #,##0_-;\-* #,##0_-;_-* "-"??_-;_-@_-</c:formatCode>
                <c:ptCount val="2"/>
                <c:pt idx="0">
                  <c:v>46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9056917532894104"/>
          <c:y val="0.73886723054042303"/>
          <c:w val="0.339011338936616"/>
          <c:h val="0.20965552272025001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Con problemas crónicos de salud</c:v>
                </c:pt>
                <c:pt idx="1">
                  <c:v>Con problemas de salud</c:v>
                </c:pt>
                <c:pt idx="2">
                  <c:v>Sano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3</c:v>
                </c:pt>
                <c:pt idx="1">
                  <c:v>8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517504"/>
        <c:axId val="112519040"/>
      </c:barChart>
      <c:catAx>
        <c:axId val="11251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519040"/>
        <c:crosses val="autoZero"/>
        <c:auto val="1"/>
        <c:lblAlgn val="ctr"/>
        <c:lblOffset val="100"/>
        <c:noMultiLvlLbl val="0"/>
      </c:catAx>
      <c:valAx>
        <c:axId val="112519040"/>
        <c:scaling>
          <c:orientation val="minMax"/>
        </c:scaling>
        <c:delete val="1"/>
        <c:axPos val="b"/>
        <c:numFmt formatCode="###0" sourceLinked="1"/>
        <c:majorTickMark val="none"/>
        <c:minorTickMark val="none"/>
        <c:tickLblPos val="nextTo"/>
        <c:crossAx val="1125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DB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Delgado</c:v>
                </c:pt>
                <c:pt idx="1">
                  <c:v>Con sobrepeso</c:v>
                </c:pt>
                <c:pt idx="2">
                  <c:v>Con problemas serios de obesidad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92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149888"/>
        <c:axId val="120151424"/>
      </c:barChart>
      <c:catAx>
        <c:axId val="12014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120151424"/>
        <c:crosses val="autoZero"/>
        <c:auto val="1"/>
        <c:lblAlgn val="ctr"/>
        <c:lblOffset val="100"/>
        <c:noMultiLvlLbl val="0"/>
      </c:catAx>
      <c:valAx>
        <c:axId val="12015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014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DB0000">
                      <a:shade val="30000"/>
                      <a:satMod val="115000"/>
                    </a:srgbClr>
                  </a:gs>
                  <a:gs pos="50000">
                    <a:srgbClr val="DB0000">
                      <a:shade val="67500"/>
                      <a:satMod val="115000"/>
                    </a:srgbClr>
                  </a:gs>
                  <a:gs pos="100000">
                    <a:srgbClr val="DB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Con mi familia</c:v>
                </c:pt>
                <c:pt idx="1">
                  <c:v>Con mi pareja</c:v>
                </c:pt>
                <c:pt idx="2">
                  <c:v>Solo</c:v>
                </c:pt>
                <c:pt idx="3">
                  <c:v>Sin posibilidades de viajar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58</c:v>
                </c:pt>
                <c:pt idx="1">
                  <c:v>29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DB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0000"/>
              </a:solidFill>
              <a:ln>
                <a:solidFill>
                  <a:srgbClr val="DB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Satisfacción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Insatisfecho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Satisfacción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959040"/>
        <c:axId val="127960576"/>
      </c:barChart>
      <c:catAx>
        <c:axId val="1279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27960576"/>
        <c:crosses val="autoZero"/>
        <c:auto val="1"/>
        <c:lblAlgn val="ctr"/>
        <c:lblOffset val="100"/>
        <c:noMultiLvlLbl val="0"/>
      </c:catAx>
      <c:valAx>
        <c:axId val="1279605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2795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Feliz</c:v>
                </c:pt>
              </c:strCache>
            </c:strRef>
          </c:tx>
          <c:spPr>
            <a:solidFill>
              <a:srgbClr val="DB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0000"/>
              </a:solidFill>
              <a:ln>
                <a:solidFill>
                  <a:srgbClr val="DB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Felicidad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Amargado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Felicidad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734528"/>
        <c:axId val="131740416"/>
      </c:barChart>
      <c:catAx>
        <c:axId val="1317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40416"/>
        <c:crosses val="autoZero"/>
        <c:auto val="1"/>
        <c:lblAlgn val="ctr"/>
        <c:lblOffset val="100"/>
        <c:noMultiLvlLbl val="0"/>
      </c:catAx>
      <c:valAx>
        <c:axId val="13174041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317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3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Sin deseos de seguir estudiando</c:v>
                </c:pt>
                <c:pt idx="1">
                  <c:v>Estudiando algo nuevo</c:v>
                </c:pt>
                <c:pt idx="2">
                  <c:v>Manteniéndome actualizado en mi campo de estudio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12.728910237166019</c:v>
                </c:pt>
                <c:pt idx="1">
                  <c:v>34.22395676973882</c:v>
                </c:pt>
                <c:pt idx="2">
                  <c:v>53.047132993095168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782144"/>
        <c:axId val="131783680"/>
      </c:barChart>
      <c:catAx>
        <c:axId val="131782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83680"/>
        <c:crosses val="autoZero"/>
        <c:auto val="1"/>
        <c:lblAlgn val="ctr"/>
        <c:lblOffset val="100"/>
        <c:noMultiLvlLbl val="0"/>
      </c:catAx>
      <c:valAx>
        <c:axId val="131783680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178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rgbClr val="DB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¿Qué tan preocupado estás por tu futuro?</c:v>
                </c:pt>
                <c:pt idx="1">
                  <c:v>Mis papás me inculcan que piense en mi futuro desde ahora</c:v>
                </c:pt>
                <c:pt idx="2">
                  <c:v>Mis papás me inculcan que planee mi futuro desde ahora</c:v>
                </c:pt>
                <c:pt idx="3">
                  <c:v>Me gusta realizar planes realistas sobre mi futuro</c:v>
                </c:pt>
                <c:pt idx="4">
                  <c:v>Reviso mis planes a futuro dependiendo de cirucunstancias externas (situación económica y política del país)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8.7000000000000011</c:v>
                </c:pt>
                <c:pt idx="2">
                  <c:v>8.4</c:v>
                </c:pt>
                <c:pt idx="3">
                  <c:v>8.6</c:v>
                </c:pt>
                <c:pt idx="4">
                  <c:v>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55136"/>
        <c:axId val="132556672"/>
      </c:lineChart>
      <c:catAx>
        <c:axId val="1325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556672"/>
        <c:crosses val="autoZero"/>
        <c:auto val="1"/>
        <c:lblAlgn val="ctr"/>
        <c:lblOffset val="100"/>
        <c:noMultiLvlLbl val="0"/>
      </c:catAx>
      <c:valAx>
        <c:axId val="13255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3255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0951738273801"/>
          <c:y val="8.41809798268346E-3"/>
          <c:w val="0.66678179518443004"/>
          <c:h val="0.85716829766394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3.1164069660861601E-2"/>
                  <c:y val="5.6120653217889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283578517953E-2"/>
                  <c:y val="5.241098789879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142349839987293E-3"/>
                  <c:y val="-1.0865259658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577070774980905E-3"/>
                  <c:y val="2.4353122578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103627061089095E-4"/>
                  <c:y val="-1.048277285037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15 años</c:v>
                </c:pt>
                <c:pt idx="1">
                  <c:v>16 años</c:v>
                </c:pt>
                <c:pt idx="2">
                  <c:v>17 años</c:v>
                </c:pt>
                <c:pt idx="3">
                  <c:v>18 años</c:v>
                </c:pt>
              </c:strCache>
            </c:strRef>
          </c:cat>
          <c:val>
            <c:numRef>
              <c:f>Hoja1!$B$2:$B$5</c:f>
              <c:numCache>
                <c:formatCode>_-* #,##0_-;\-* #,##0_-;_-* "-"??_-;_-@_-</c:formatCode>
                <c:ptCount val="4"/>
                <c:pt idx="0">
                  <c:v>22</c:v>
                </c:pt>
                <c:pt idx="1">
                  <c:v>32</c:v>
                </c:pt>
                <c:pt idx="2">
                  <c:v>32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842176"/>
        <c:axId val="81843712"/>
      </c:barChart>
      <c:catAx>
        <c:axId val="81842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81843712"/>
        <c:crosses val="autoZero"/>
        <c:auto val="1"/>
        <c:lblAlgn val="ctr"/>
        <c:lblOffset val="100"/>
        <c:noMultiLvlLbl val="0"/>
      </c:catAx>
      <c:valAx>
        <c:axId val="818437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8184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Casad@ con hijos</c:v>
                </c:pt>
                <c:pt idx="1">
                  <c:v>Solter@</c:v>
                </c:pt>
                <c:pt idx="2">
                  <c:v>No sé</c:v>
                </c:pt>
                <c:pt idx="3">
                  <c:v>Casad@ sin hijos</c:v>
                </c:pt>
                <c:pt idx="4">
                  <c:v>Unión libre sin hijos</c:v>
                </c:pt>
                <c:pt idx="5">
                  <c:v>Unión libre con hijos</c:v>
                </c:pt>
                <c:pt idx="6">
                  <c:v>Divorciad@</c:v>
                </c:pt>
              </c:strCache>
            </c:strRef>
          </c:cat>
          <c:val>
            <c:numRef>
              <c:f>Hoja1!$B$2:$B$8</c:f>
              <c:numCache>
                <c:formatCode>###0</c:formatCode>
                <c:ptCount val="7"/>
                <c:pt idx="0">
                  <c:v>66.436505553887713</c:v>
                </c:pt>
                <c:pt idx="1">
                  <c:v>9.6667667367157026</c:v>
                </c:pt>
                <c:pt idx="2">
                  <c:v>8.9162413689582714</c:v>
                </c:pt>
                <c:pt idx="3">
                  <c:v>6.4845391774241969</c:v>
                </c:pt>
                <c:pt idx="4">
                  <c:v>3.9327529270489339</c:v>
                </c:pt>
                <c:pt idx="5">
                  <c:v>3.9027319123386381</c:v>
                </c:pt>
                <c:pt idx="6">
                  <c:v>0.66046232362653901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04992"/>
        <c:axId val="96406528"/>
      </c:barChart>
      <c:catAx>
        <c:axId val="964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406528"/>
        <c:crosses val="autoZero"/>
        <c:auto val="1"/>
        <c:lblAlgn val="ctr"/>
        <c:lblOffset val="100"/>
        <c:noMultiLvlLbl val="0"/>
      </c:catAx>
      <c:valAx>
        <c:axId val="9640652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4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0951738273801"/>
          <c:y val="8.41809798268346E-3"/>
          <c:w val="0.66678179518443004"/>
          <c:h val="0.85716829766394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8139521633601899E-2"/>
                  <c:y val="5.6121483346779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283578517953E-2"/>
                  <c:y val="5.241098789879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920325444124101E-2"/>
                  <c:y val="-2.4353122578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577070774980905E-3"/>
                  <c:y val="2.4353122578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103627061089095E-4"/>
                  <c:y val="-1.048277285037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Sin empleo</c:v>
                </c:pt>
                <c:pt idx="1">
                  <c:v>Organización de la sociedad civil</c:v>
                </c:pt>
                <c:pt idx="2">
                  <c:v>Free-lance para varias empresas</c:v>
                </c:pt>
                <c:pt idx="3">
                  <c:v>Empleo en empresa mexicana</c:v>
                </c:pt>
                <c:pt idx="4">
                  <c:v>Empleo en el gobierno</c:v>
                </c:pt>
                <c:pt idx="5">
                  <c:v>No sé</c:v>
                </c:pt>
                <c:pt idx="6">
                  <c:v>Profesionista independiente (contador, dentista, etc.)</c:v>
                </c:pt>
                <c:pt idx="7">
                  <c:v>Empleo en empresa transnacional</c:v>
                </c:pt>
                <c:pt idx="8">
                  <c:v>Administrando mi propio negocio</c:v>
                </c:pt>
              </c:strCache>
            </c:strRef>
          </c:cat>
          <c:val>
            <c:numRef>
              <c:f>Hoja1!$B$2:$B$10</c:f>
              <c:numCache>
                <c:formatCode>###0</c:formatCode>
                <c:ptCount val="9"/>
                <c:pt idx="0">
                  <c:v>0.51035725007505295</c:v>
                </c:pt>
                <c:pt idx="1">
                  <c:v>1.3809666766736719</c:v>
                </c:pt>
                <c:pt idx="2">
                  <c:v>2.6118282797958572</c:v>
                </c:pt>
                <c:pt idx="3">
                  <c:v>3.1221855298709098</c:v>
                </c:pt>
                <c:pt idx="4">
                  <c:v>5.0135094566196337</c:v>
                </c:pt>
                <c:pt idx="5">
                  <c:v>5.313719603722606</c:v>
                </c:pt>
                <c:pt idx="6">
                  <c:v>24.317021915340739</c:v>
                </c:pt>
                <c:pt idx="7">
                  <c:v>26.358450915640951</c:v>
                </c:pt>
                <c:pt idx="8">
                  <c:v>31.371960372260581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36224"/>
        <c:axId val="96437760"/>
      </c:barChart>
      <c:catAx>
        <c:axId val="9643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96437760"/>
        <c:crosses val="autoZero"/>
        <c:auto val="1"/>
        <c:lblAlgn val="ctr"/>
        <c:lblOffset val="100"/>
        <c:noMultiLvlLbl val="0"/>
      </c:catAx>
      <c:valAx>
        <c:axId val="964377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##0" sourceLinked="1"/>
        <c:majorTickMark val="out"/>
        <c:minorTickMark val="none"/>
        <c:tickLblPos val="nextTo"/>
        <c:crossAx val="9643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90951738273801"/>
          <c:y val="8.41809798268346E-3"/>
          <c:w val="0.66678179518443004"/>
          <c:h val="0.85716829766394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8139521633601899E-2"/>
                  <c:y val="5.6121483346779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283578517953E-2"/>
                  <c:y val="5.2410987898799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49770852428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577070774980905E-3"/>
                  <c:y val="2.43531225784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103627061089095E-4"/>
                  <c:y val="-1.0482772850371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No sé</c:v>
                </c:pt>
                <c:pt idx="1">
                  <c:v>En la misma ciudad en la que vivo hoy</c:v>
                </c:pt>
                <c:pt idx="2">
                  <c:v>En otra ciudad de mi país</c:v>
                </c:pt>
                <c:pt idx="3">
                  <c:v>En el extranjero</c:v>
                </c:pt>
              </c:strCache>
            </c:strRef>
          </c:cat>
          <c:val>
            <c:numRef>
              <c:f>Hoja1!$B$2:$B$5</c:f>
              <c:numCache>
                <c:formatCode>###0</c:formatCode>
                <c:ptCount val="4"/>
                <c:pt idx="0">
                  <c:v>9.4566196337436246</c:v>
                </c:pt>
                <c:pt idx="1">
                  <c:v>18.703092164515159</c:v>
                </c:pt>
                <c:pt idx="2">
                  <c:v>22.93605523866707</c:v>
                </c:pt>
                <c:pt idx="3">
                  <c:v>48.904232963074151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872256"/>
        <c:axId val="107873792"/>
      </c:barChart>
      <c:catAx>
        <c:axId val="107872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107873792"/>
        <c:crosses val="autoZero"/>
        <c:auto val="1"/>
        <c:lblAlgn val="ctr"/>
        <c:lblOffset val="100"/>
        <c:noMultiLvlLbl val="0"/>
      </c:catAx>
      <c:valAx>
        <c:axId val="1078737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##0" sourceLinked="1"/>
        <c:majorTickMark val="out"/>
        <c:minorTickMark val="none"/>
        <c:tickLblPos val="nextTo"/>
        <c:crossAx val="10787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3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Casa o departamento propio</c:v>
                </c:pt>
                <c:pt idx="1">
                  <c:v>Casa o departamento rentado</c:v>
                </c:pt>
                <c:pt idx="2">
                  <c:v>No sé</c:v>
                </c:pt>
                <c:pt idx="3">
                  <c:v>Casa o departamento de algún familiar</c:v>
                </c:pt>
                <c:pt idx="4">
                  <c:v>Con mis papás</c:v>
                </c:pt>
              </c:strCache>
            </c:strRef>
          </c:cat>
          <c:val>
            <c:numRef>
              <c:f>Hoja1!$B$2:$B$6</c:f>
              <c:numCache>
                <c:formatCode>###0</c:formatCode>
                <c:ptCount val="5"/>
                <c:pt idx="0">
                  <c:v>94.356049234464095</c:v>
                </c:pt>
                <c:pt idx="1">
                  <c:v>2.882017412188532</c:v>
                </c:pt>
                <c:pt idx="2">
                  <c:v>1.591113779645752</c:v>
                </c:pt>
                <c:pt idx="3">
                  <c:v>0.78054638246772701</c:v>
                </c:pt>
                <c:pt idx="4">
                  <c:v>0.390273191233864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903616"/>
        <c:axId val="107905408"/>
      </c:barChart>
      <c:catAx>
        <c:axId val="1079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905408"/>
        <c:crosses val="autoZero"/>
        <c:auto val="1"/>
        <c:lblAlgn val="ctr"/>
        <c:lblOffset val="100"/>
        <c:noMultiLvlLbl val="0"/>
      </c:catAx>
      <c:valAx>
        <c:axId val="10790540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79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054262694336297"/>
          <c:y val="5.7948051511026798E-2"/>
          <c:w val="0.54026242532051905"/>
          <c:h val="0.85619187193024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2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Preocupado por mis ingresos económicos</c:v>
                </c:pt>
                <c:pt idx="1">
                  <c:v>No sé</c:v>
                </c:pt>
                <c:pt idx="2">
                  <c:v>Tranquilo económicamente hablando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2.9120384268988282</c:v>
                </c:pt>
                <c:pt idx="1">
                  <c:v>5.3437406184329026</c:v>
                </c:pt>
                <c:pt idx="2">
                  <c:v>91.744220954668265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654016"/>
        <c:axId val="111655552"/>
      </c:barChart>
      <c:catAx>
        <c:axId val="111654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1655552"/>
        <c:crosses val="autoZero"/>
        <c:auto val="1"/>
        <c:lblAlgn val="ctr"/>
        <c:lblOffset val="100"/>
        <c:noMultiLvlLbl val="0"/>
      </c:catAx>
      <c:valAx>
        <c:axId val="111655552"/>
        <c:scaling>
          <c:orientation val="minMax"/>
        </c:scaling>
        <c:delete val="1"/>
        <c:axPos val="b"/>
        <c:numFmt formatCode="###0" sourceLinked="1"/>
        <c:majorTickMark val="none"/>
        <c:minorTickMark val="none"/>
        <c:tickLblPos val="nextTo"/>
        <c:crossAx val="11165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3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tx1">
                      <a:lumMod val="65000"/>
                      <a:lumOff val="35000"/>
                      <a:shade val="30000"/>
                      <a:satMod val="115000"/>
                    </a:schemeClr>
                  </a:gs>
                  <a:gs pos="50000">
                    <a:schemeClr val="tx1">
                      <a:lumMod val="65000"/>
                      <a:lumOff val="35000"/>
                      <a:shade val="67500"/>
                      <a:satMod val="115000"/>
                    </a:schemeClr>
                  </a:gs>
                  <a:gs pos="100000">
                    <a:schemeClr val="tx1">
                      <a:lumMod val="65000"/>
                      <a:lumOff val="3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Sin deudas</c:v>
                </c:pt>
                <c:pt idx="1">
                  <c:v>No sé</c:v>
                </c:pt>
                <c:pt idx="2">
                  <c:v>Con deudas</c:v>
                </c:pt>
              </c:strCache>
            </c:strRef>
          </c:cat>
          <c:val>
            <c:numRef>
              <c:f>Hoja1!$B$2:$B$4</c:f>
              <c:numCache>
                <c:formatCode>###0</c:formatCode>
                <c:ptCount val="3"/>
                <c:pt idx="0">
                  <c:v>83</c:v>
                </c:pt>
                <c:pt idx="1">
                  <c:v>12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405504"/>
        <c:axId val="112411392"/>
      </c:barChart>
      <c:catAx>
        <c:axId val="11240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11392"/>
        <c:crosses val="autoZero"/>
        <c:auto val="1"/>
        <c:lblAlgn val="ctr"/>
        <c:lblOffset val="100"/>
        <c:noMultiLvlLbl val="0"/>
      </c:catAx>
      <c:valAx>
        <c:axId val="112411392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1240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flip="none" rotWithShape="1">
              <a:gsLst>
                <a:gs pos="0">
                  <a:srgbClr val="DB0000">
                    <a:shade val="30000"/>
                    <a:satMod val="115000"/>
                  </a:srgbClr>
                </a:gs>
                <a:gs pos="50000">
                  <a:srgbClr val="DB0000">
                    <a:shade val="67500"/>
                    <a:satMod val="115000"/>
                  </a:srgbClr>
                </a:gs>
                <a:gs pos="100000">
                  <a:srgbClr val="DB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DB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buen ahorro</c:v>
                </c:pt>
                <c:pt idx="1">
                  <c:v>No sé</c:v>
                </c:pt>
                <c:pt idx="2">
                  <c:v>Sin ahorros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94464"/>
        <c:axId val="112496000"/>
      </c:barChart>
      <c:catAx>
        <c:axId val="11249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s-MX"/>
          </a:p>
        </c:txPr>
        <c:crossAx val="112496000"/>
        <c:crosses val="autoZero"/>
        <c:auto val="1"/>
        <c:lblAlgn val="ctr"/>
        <c:lblOffset val="100"/>
        <c:noMultiLvlLbl val="0"/>
      </c:catAx>
      <c:valAx>
        <c:axId val="112496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249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26BB-E093-4AD7-8CF1-DF4B24C1C367}" type="datetimeFigureOut">
              <a:rPr lang="es-MX" smtClean="0"/>
              <a:t>21/04/2016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4CF91-0A4F-4AE6-AD90-818CA2C761E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58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4CF91-0A4F-4AE6-AD90-818CA2C761E7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1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B0000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37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7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73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6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8776138" cy="75887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3932" y="1144751"/>
            <a:ext cx="8776138" cy="52140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900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164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4435" y="4406900"/>
            <a:ext cx="6250277" cy="1362075"/>
          </a:xfrm>
        </p:spPr>
        <p:txBody>
          <a:bodyPr anchor="t">
            <a:noAutofit/>
          </a:bodyPr>
          <a:lstStyle>
            <a:lvl1pPr algn="l">
              <a:defRPr sz="3000" b="1" cap="all">
                <a:solidFill>
                  <a:srgbClr val="DB000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44435" y="2906713"/>
            <a:ext cx="625027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938D-6B20-4C8F-8ABC-FE3A0F00D1C1}" type="datetimeFigureOut">
              <a:rPr lang="es-MX" smtClean="0"/>
              <a:pPr/>
              <a:t>21/04/2016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DF22-38B2-436C-B28E-7CA04A3B146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5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6922102" cy="758879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932" y="1144751"/>
            <a:ext cx="8776138" cy="5214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pie de página 4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Porcentaje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Marcador de pie de página 4"/>
          <p:cNvSpPr txBox="1">
            <a:spLocks/>
          </p:cNvSpPr>
          <p:nvPr userDrawn="1"/>
        </p:nvSpPr>
        <p:spPr>
          <a:xfrm>
            <a:off x="7651223" y="6372933"/>
            <a:ext cx="1308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3331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8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6922102" cy="758879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932" y="1144751"/>
            <a:ext cx="8776138" cy="5214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6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6922102" cy="758879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932" y="1144751"/>
            <a:ext cx="8776138" cy="5214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pie de página 4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Porcentaje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6922102" cy="758879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932" y="1144751"/>
            <a:ext cx="8776138" cy="5214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98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67862" y="4567536"/>
            <a:ext cx="8531719" cy="594521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6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8776138" cy="758879"/>
          </a:xfrm>
          <a:prstGeom prst="rect">
            <a:avLst/>
          </a:prstGeo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16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8776138" cy="7588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87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32" y="90707"/>
            <a:ext cx="8776138" cy="758879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/>
          <a:lstStyle/>
          <a:p>
            <a:fld id="{206AEAB7-A432-6543-A27E-4790B8E0F0C0}" type="datetimeFigureOut">
              <a:rPr lang="es-ES" smtClean="0"/>
              <a:t>21/04/2016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/>
          <a:lstStyle/>
          <a:p>
            <a:fld id="{DB5AD779-F85C-6E46-A3D8-5991278ECF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15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mplate_cop2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Marcador de título 1"/>
          <p:cNvSpPr>
            <a:spLocks noGrp="1"/>
          </p:cNvSpPr>
          <p:nvPr>
            <p:ph type="title"/>
          </p:nvPr>
        </p:nvSpPr>
        <p:spPr>
          <a:xfrm>
            <a:off x="192690" y="90707"/>
            <a:ext cx="6971862" cy="758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2"/>
          <p:cNvSpPr>
            <a:spLocks noGrp="1"/>
          </p:cNvSpPr>
          <p:nvPr>
            <p:ph type="body" idx="1"/>
          </p:nvPr>
        </p:nvSpPr>
        <p:spPr>
          <a:xfrm>
            <a:off x="306552" y="1144751"/>
            <a:ext cx="8583448" cy="5214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71816" y="6503876"/>
            <a:ext cx="716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AEAB7-A432-6543-A27E-4790B8E0F0C0}" type="datetimeFigureOut">
              <a:rPr lang="es-ES" smtClean="0"/>
              <a:t>21/04/2016</a:t>
            </a:fld>
            <a:endParaRPr lang="es-ES" dirty="0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5052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8344" y="6503876"/>
            <a:ext cx="508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D779-F85C-6E46-A3D8-5991278ECF4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75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701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2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DB0000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_c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267744" y="188640"/>
            <a:ext cx="6705841" cy="3575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DB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r"/>
            <a:endParaRPr lang="es-MX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¿Cómo se ven los preparatorianos a los 40 años?</a:t>
            </a:r>
            <a:br>
              <a:rPr lang="es-MX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s-MX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 de marzo de 2016</a:t>
            </a:r>
            <a:endParaRPr lang="es-MX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0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tipo de vivienda tendrás a los 40?</a:t>
            </a:r>
            <a:endParaRPr lang="es-MX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705725"/>
              </p:ext>
            </p:extLst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27984" y="1484784"/>
            <a:ext cx="267805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jóvenes aspiran a comprar una casa o departamento, independientemente de la zona del país en la que viven.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¿Cómo te </a:t>
            </a:r>
            <a:r>
              <a:rPr lang="es-MX" dirty="0" smtClean="0"/>
              <a:t>ves económicamente a los 40?</a:t>
            </a:r>
            <a:endParaRPr lang="es-MX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374448"/>
              </p:ext>
            </p:extLst>
          </p:nvPr>
        </p:nvGraphicFramePr>
        <p:xfrm>
          <a:off x="106839" y="1052736"/>
          <a:ext cx="4891906" cy="350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89493"/>
              </p:ext>
            </p:extLst>
          </p:nvPr>
        </p:nvGraphicFramePr>
        <p:xfrm>
          <a:off x="3995936" y="3717032"/>
          <a:ext cx="4963914" cy="285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767009" y="1268760"/>
            <a:ext cx="2678050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situación económica que tendrán a futuro parece no preocuparles. Se ven a sí mismos tranquilos y sin deudas.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83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En términos de ahorro, ¿cómo te ves a los 40?</a:t>
            </a:r>
            <a:endParaRPr lang="es-MX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233023"/>
              </p:ext>
            </p:extLst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004048" y="2156663"/>
            <a:ext cx="267805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Adicionalmente, consideran que habrán podido ahorrar una cantidad adecuada.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Y, ¿de salud?</a:t>
            </a:r>
            <a:endParaRPr lang="es-MX" dirty="0"/>
          </a:p>
        </p:txBody>
      </p:sp>
      <p:graphicFrame>
        <p:nvGraphicFramePr>
          <p:cNvPr id="5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8219"/>
              </p:ext>
            </p:extLst>
          </p:nvPr>
        </p:nvGraphicFramePr>
        <p:xfrm>
          <a:off x="183932" y="1052736"/>
          <a:ext cx="4459858" cy="33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705470"/>
              </p:ext>
            </p:extLst>
          </p:nvPr>
        </p:nvGraphicFramePr>
        <p:xfrm>
          <a:off x="4324102" y="3405224"/>
          <a:ext cx="4819898" cy="300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767008" y="1052736"/>
            <a:ext cx="3016951" cy="30243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gran mayoría son muy optimistas y positivos respecto de la salud que tendrán en 20 años más. Llama la atención que cerca del 10% considera que tendrá problemas de salud y de sobrepeso. 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Estos datos, que no coinciden con la situación real de la población del país, reflejan ya sea falta de conciencia propia de la edad o falta de conocimiento.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2833" y="4725144"/>
            <a:ext cx="2678050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Habrá que trabajar fuertemente con los chicos para generar una conciencia que los mueva a la acción.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6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¿Cómo te ves a los 40? Viajando…</a:t>
            </a:r>
            <a:endParaRPr lang="es-MX" dirty="0"/>
          </a:p>
        </p:txBody>
      </p:sp>
      <p:graphicFrame>
        <p:nvGraphicFramePr>
          <p:cNvPr id="17" name="Marcador de contenid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878842"/>
              </p:ext>
            </p:extLst>
          </p:nvPr>
        </p:nvGraphicFramePr>
        <p:xfrm>
          <a:off x="183932" y="1268760"/>
          <a:ext cx="7340178" cy="4802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85085" y="2636912"/>
            <a:ext cx="267805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términos generales se ven a sí mismos viajando, preferentemente en familia o pareja. Muy pocos se ven sin posibilidades de viajar.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7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tan satisfecho crees que estarás con tu vida a los 40 años?</a:t>
            </a:r>
            <a:endParaRPr lang="es-MX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54293"/>
              </p:ext>
            </p:extLst>
          </p:nvPr>
        </p:nvGraphicFramePr>
        <p:xfrm>
          <a:off x="184150" y="1144589"/>
          <a:ext cx="4459858" cy="480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984713"/>
              </p:ext>
            </p:extLst>
          </p:nvPr>
        </p:nvGraphicFramePr>
        <p:xfrm>
          <a:off x="4644008" y="1144589"/>
          <a:ext cx="4459858" cy="480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0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</a:t>
            </a:r>
            <a:r>
              <a:rPr lang="es-MX" dirty="0" smtClean="0"/>
              <a:t>Y los estudios?</a:t>
            </a:r>
            <a:endParaRPr lang="es-MX" dirty="0"/>
          </a:p>
        </p:txBody>
      </p:sp>
      <p:graphicFrame>
        <p:nvGraphicFramePr>
          <p:cNvPr id="5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17047"/>
              </p:ext>
            </p:extLst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15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8734"/>
          <a:stretch/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" y="4993445"/>
            <a:ext cx="9169705" cy="1720975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5132801"/>
            <a:ext cx="8388424" cy="739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rgbClr val="DB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s-MX" sz="3200" dirty="0" smtClean="0"/>
              <a:t>¿planean su futuro?</a:t>
            </a:r>
            <a:endParaRPr lang="es-ES" sz="3600" dirty="0"/>
          </a:p>
        </p:txBody>
      </p:sp>
      <p:pic>
        <p:nvPicPr>
          <p:cNvPr id="5" name="Imagen 4" descr="OpinionPublica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43" y="5570129"/>
            <a:ext cx="1814549" cy="10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¿Planean su futuro?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pie de página 4"/>
          <p:cNvSpPr txBox="1">
            <a:spLocks/>
          </p:cNvSpPr>
          <p:nvPr/>
        </p:nvSpPr>
        <p:spPr>
          <a:xfrm>
            <a:off x="7651003" y="6289402"/>
            <a:ext cx="1308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3331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 aplicada con 3331 alumnos de Preparatorias UVM en 30 campus de la República Mexicana, entre el 2 y el 11 de febrero de 2016.</a:t>
            </a:r>
          </a:p>
          <a:p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Los alumnos de Prepa UVM representan a un sector muy importante de la población mexicana: estudiantes de educación media superior de clase media en México. 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"/>
            <a:ext cx="9169705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1" y="4993445"/>
            <a:ext cx="9169705" cy="1720975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06552" y="4993446"/>
            <a:ext cx="8468640" cy="653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rgbClr val="DB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s-ES" sz="3600" dirty="0" smtClean="0"/>
              <a:t>Conformación de la muestra</a:t>
            </a:r>
            <a:endParaRPr lang="es-ES" sz="3600" dirty="0"/>
          </a:p>
        </p:txBody>
      </p:sp>
      <p:pic>
        <p:nvPicPr>
          <p:cNvPr id="7" name="Imagen 6" descr="OpinionPublica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43" y="5570129"/>
            <a:ext cx="1814549" cy="10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500" dirty="0" smtClean="0"/>
              <a:t>Perfil sociodemográfico</a:t>
            </a:r>
            <a:endParaRPr lang="es-MX" sz="25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183932" y="1171649"/>
          <a:ext cx="3787304" cy="3362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3529" y="1152252"/>
            <a:ext cx="14640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DB0000"/>
                </a:solidFill>
              </a:rPr>
              <a:t>Por género</a:t>
            </a:r>
            <a:endParaRPr lang="es-MX" sz="2200" b="1" dirty="0">
              <a:solidFill>
                <a:srgbClr val="DB0000"/>
              </a:solidFill>
            </a:endParaRPr>
          </a:p>
        </p:txBody>
      </p:sp>
      <p:graphicFrame>
        <p:nvGraphicFramePr>
          <p:cNvPr id="5" name="5 Marcador de contenido"/>
          <p:cNvGraphicFramePr>
            <a:graphicFrameLocks/>
          </p:cNvGraphicFramePr>
          <p:nvPr>
            <p:extLst/>
          </p:nvPr>
        </p:nvGraphicFramePr>
        <p:xfrm>
          <a:off x="3971236" y="3102990"/>
          <a:ext cx="5323954" cy="350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691118" y="2422048"/>
            <a:ext cx="12316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rgbClr val="DB0000"/>
                </a:solidFill>
              </a:rPr>
              <a:t>Por edad</a:t>
            </a:r>
            <a:endParaRPr lang="es-MX" sz="2200" b="1" dirty="0">
              <a:solidFill>
                <a:srgbClr val="DB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Por región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06224"/>
              </p:ext>
            </p:extLst>
          </p:nvPr>
        </p:nvGraphicFramePr>
        <p:xfrm>
          <a:off x="1763688" y="1988840"/>
          <a:ext cx="5828010" cy="3337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5939"/>
                <a:gridCol w="1461911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Región</a:t>
                      </a:r>
                      <a:endParaRPr lang="es-MX" dirty="0"/>
                    </a:p>
                  </a:txBody>
                  <a:tcPr marL="152437" marR="15243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Frecuencia</a:t>
                      </a:r>
                      <a:endParaRPr lang="es-MX" dirty="0"/>
                    </a:p>
                  </a:txBody>
                  <a:tcPr marL="152437" marR="15243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Porcentaje</a:t>
                      </a:r>
                      <a:endParaRPr lang="es-MX" dirty="0"/>
                    </a:p>
                  </a:txBody>
                  <a:tcPr marL="152437" marR="15243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Centro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437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Ciudad de México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525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16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Estado de México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857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26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Norte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835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Occidente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499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Sureste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118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identificado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Total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3331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</a:t>
                      </a:r>
                      <a:endParaRPr lang="es-MX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52437" marR="152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68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55" r="5306"/>
          <a:stretch/>
        </p:blipFill>
        <p:spPr>
          <a:xfrm>
            <a:off x="0" y="0"/>
            <a:ext cx="9169704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" y="4993445"/>
            <a:ext cx="9169705" cy="1720975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993444"/>
            <a:ext cx="8388424" cy="739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 cap="all">
                <a:solidFill>
                  <a:srgbClr val="DB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s-MX" sz="3200" dirty="0" smtClean="0"/>
              <a:t>Y, ¿A LOS 40? ¿CÓMO TE VES?</a:t>
            </a:r>
            <a:endParaRPr lang="es-ES" sz="3600" dirty="0"/>
          </a:p>
        </p:txBody>
      </p:sp>
      <p:pic>
        <p:nvPicPr>
          <p:cNvPr id="5" name="Imagen 4" descr="OpinionPublica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643" y="5570129"/>
            <a:ext cx="1814549" cy="10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¿Qué estado civil crees que tendrás a los 40 años?</a:t>
            </a:r>
            <a:endParaRPr lang="es-MX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118572"/>
              </p:ext>
            </p:extLst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37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>¿Dónde te ves trabajando a los 40?</a:t>
            </a:r>
            <a:endParaRPr lang="es-MX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19183"/>
              </p:ext>
            </p:extLst>
          </p:nvPr>
        </p:nvGraphicFramePr>
        <p:xfrm>
          <a:off x="184150" y="1196752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pie de página 4"/>
          <p:cNvSpPr txBox="1">
            <a:spLocks/>
          </p:cNvSpPr>
          <p:nvPr/>
        </p:nvSpPr>
        <p:spPr>
          <a:xfrm>
            <a:off x="7651003" y="6289402"/>
            <a:ext cx="1308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3331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569693" y="3381415"/>
            <a:ext cx="4032448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Coincidentemente con los intereses y expectativas de los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Millennials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(generación a la que pertenecen estos chicos), tres de cada 10 se auto define como emprendedor y se ve administrando su propio negocio. </a:t>
            </a:r>
          </a:p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Desafortunadamente, trabajar para una empresa mexicana no es </a:t>
            </a:r>
            <a:r>
              <a:rPr lang="es-MX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aspiracional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para estos jóvenes. Parecen no hacer consciente el hecho de que su propio negocio será una empresa mexicana.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¿Dónde te ves viviendo a los 40?</a:t>
            </a:r>
            <a:endParaRPr lang="es-MX" dirty="0"/>
          </a:p>
        </p:txBody>
      </p:sp>
      <p:sp>
        <p:nvSpPr>
          <p:cNvPr id="10" name="Marcador de pie de página 4"/>
          <p:cNvSpPr txBox="1">
            <a:spLocks/>
          </p:cNvSpPr>
          <p:nvPr/>
        </p:nvSpPr>
        <p:spPr>
          <a:xfrm>
            <a:off x="7651003" y="6479871"/>
            <a:ext cx="1308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S" sz="14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 3331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903421"/>
              </p:ext>
            </p:extLst>
          </p:nvPr>
        </p:nvGraphicFramePr>
        <p:xfrm>
          <a:off x="184150" y="1144588"/>
          <a:ext cx="8775700" cy="521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724128" y="3573016"/>
            <a:ext cx="3096344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cabe duda que el futuro en nuestro país no se ve atractivo. Casi la mitad de los jóvenes aspiran a vivir en el extranjero cuando sean adultos.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7791</TotalTime>
  <Words>511</Words>
  <Application>Microsoft Office PowerPoint</Application>
  <PresentationFormat>Presentación en pantalla (4:3)</PresentationFormat>
  <Paragraphs>71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Metodología</vt:lpstr>
      <vt:lpstr>Presentación de PowerPoint</vt:lpstr>
      <vt:lpstr>Perfil sociodemográfico</vt:lpstr>
      <vt:lpstr>Por región</vt:lpstr>
      <vt:lpstr>Presentación de PowerPoint</vt:lpstr>
      <vt:lpstr>¿Qué estado civil crees que tendrás a los 40 años?</vt:lpstr>
      <vt:lpstr>¿Dónde te ves trabajando a los 40?</vt:lpstr>
      <vt:lpstr>¿Dónde te ves viviendo a los 40?</vt:lpstr>
      <vt:lpstr>¿Qué tipo de vivienda tendrás a los 40?</vt:lpstr>
      <vt:lpstr>¿Cómo te ves económicamente a los 40?</vt:lpstr>
      <vt:lpstr>En términos de ahorro, ¿cómo te ves a los 40?</vt:lpstr>
      <vt:lpstr>Y, ¿de salud?</vt:lpstr>
      <vt:lpstr>¿Cómo te ves a los 40? Viajando…</vt:lpstr>
      <vt:lpstr>¿Qué tan satisfecho crees que estarás con tu vida a los 40 años?</vt:lpstr>
      <vt:lpstr>¿Y los estudios?</vt:lpstr>
      <vt:lpstr>Presentación de PowerPoint</vt:lpstr>
      <vt:lpstr>¿Planean su futuro?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 Poiré</dc:creator>
  <cp:lastModifiedBy>Alejandro Zarate Carapia</cp:lastModifiedBy>
  <cp:revision>514</cp:revision>
  <dcterms:created xsi:type="dcterms:W3CDTF">2013-05-17T13:48:52Z</dcterms:created>
  <dcterms:modified xsi:type="dcterms:W3CDTF">2016-04-21T16:25:21Z</dcterms:modified>
</cp:coreProperties>
</file>