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4.xml" ContentType="application/vnd.openxmlformats-officedocument.drawingml.chartshapes+xml"/>
  <Override PartName="/ppt/charts/chart11.xml" ContentType="application/vnd.openxmlformats-officedocument.drawingml.chart+xml"/>
  <Override PartName="/ppt/drawings/drawing5.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6.xml" ContentType="application/vnd.openxmlformats-officedocument.drawingml.chartshapes+xml"/>
  <Override PartName="/ppt/charts/chart15.xml" ContentType="application/vnd.openxmlformats-officedocument.drawingml.chart+xml"/>
  <Override PartName="/ppt/drawings/drawing7.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drawings/drawing8.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xml" ContentType="application/vnd.openxmlformats-officedocument.presentationml.notesSlide+xml"/>
  <Override PartName="/ppt/charts/chart23.xml" ContentType="application/vnd.openxmlformats-officedocument.drawingml.chart+xml"/>
  <Override PartName="/ppt/drawings/drawing9.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drawings/drawing10.xml" ContentType="application/vnd.openxmlformats-officedocument.drawingml.chartshapes+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344" r:id="rId2"/>
    <p:sldId id="266" r:id="rId3"/>
    <p:sldId id="345" r:id="rId4"/>
    <p:sldId id="264" r:id="rId5"/>
    <p:sldId id="263" r:id="rId6"/>
    <p:sldId id="313" r:id="rId7"/>
    <p:sldId id="346" r:id="rId8"/>
    <p:sldId id="267" r:id="rId9"/>
    <p:sldId id="269" r:id="rId10"/>
    <p:sldId id="286" r:id="rId11"/>
    <p:sldId id="291" r:id="rId12"/>
    <p:sldId id="347" r:id="rId13"/>
    <p:sldId id="287" r:id="rId14"/>
    <p:sldId id="288" r:id="rId15"/>
    <p:sldId id="292" r:id="rId16"/>
    <p:sldId id="348" r:id="rId17"/>
    <p:sldId id="289" r:id="rId18"/>
    <p:sldId id="293" r:id="rId19"/>
    <p:sldId id="290" r:id="rId20"/>
    <p:sldId id="349" r:id="rId21"/>
    <p:sldId id="350" r:id="rId22"/>
    <p:sldId id="317" r:id="rId23"/>
    <p:sldId id="318" r:id="rId24"/>
    <p:sldId id="319" r:id="rId25"/>
    <p:sldId id="351" r:id="rId26"/>
    <p:sldId id="320" r:id="rId27"/>
    <p:sldId id="321" r:id="rId28"/>
    <p:sldId id="352" r:id="rId29"/>
    <p:sldId id="341" r:id="rId30"/>
    <p:sldId id="342" r:id="rId31"/>
    <p:sldId id="343"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53" r:id="rId48"/>
    <p:sldId id="354" r:id="rId4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Rico Villanueva" initials="ARV"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5829"/>
    <a:srgbClr val="DB0000"/>
    <a:srgbClr val="8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1" autoAdjust="0"/>
    <p:restoredTop sz="94407" autoAdjust="0"/>
  </p:normalViewPr>
  <p:slideViewPr>
    <p:cSldViewPr snapToGrid="0" snapToObjects="1">
      <p:cViewPr varScale="1">
        <p:scale>
          <a:sx n="70" d="100"/>
          <a:sy n="70" d="100"/>
        </p:scale>
        <p:origin x="-1290"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09320427728693E-2"/>
          <c:y val="0.19876875273021599"/>
          <c:w val="0.72520291071573095"/>
          <c:h val="0.56246034481774299"/>
        </c:manualLayout>
      </c:layout>
      <c:pieChart>
        <c:varyColors val="1"/>
        <c:ser>
          <c:idx val="0"/>
          <c:order val="0"/>
          <c:tx>
            <c:strRef>
              <c:f>Hoja1!$B$1</c:f>
              <c:strCache>
                <c:ptCount val="1"/>
                <c:pt idx="0">
                  <c:v>Género</c:v>
                </c:pt>
              </c:strCache>
            </c:strRef>
          </c:tx>
          <c:dPt>
            <c:idx val="0"/>
            <c:bubble3D val="0"/>
            <c:explosion val="3"/>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solidFill>
                  <a:schemeClr val="tx1">
                    <a:lumMod val="65000"/>
                    <a:lumOff val="35000"/>
                  </a:schemeClr>
                </a:solidFill>
              </a:ln>
            </c:spPr>
          </c:dPt>
          <c:dPt>
            <c:idx val="1"/>
            <c:bubble3D val="0"/>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50000" t="50000" r="50000" b="50000"/>
                </a:path>
                <a:tileRect/>
              </a:gradFill>
              <a:ln>
                <a:solidFill>
                  <a:srgbClr val="F25829"/>
                </a:solidFill>
              </a:ln>
            </c:spPr>
          </c:dPt>
          <c:dLbls>
            <c:dLbl>
              <c:idx val="0"/>
              <c:layout>
                <c:manualLayout>
                  <c:x val="-0.123942477523161"/>
                  <c:y val="1.16112620344214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62233610993995"/>
                  <c:y val="-0.1133873716978749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extLst>
          </c:dLbls>
          <c:cat>
            <c:strRef>
              <c:f>Hoja1!$A$2:$A$3</c:f>
              <c:strCache>
                <c:ptCount val="2"/>
                <c:pt idx="0">
                  <c:v>Masculino</c:v>
                </c:pt>
                <c:pt idx="1">
                  <c:v>Femenino</c:v>
                </c:pt>
              </c:strCache>
            </c:strRef>
          </c:cat>
          <c:val>
            <c:numRef>
              <c:f>Hoja1!$B$2:$B$3</c:f>
              <c:numCache>
                <c:formatCode>_-* #,##0_-;\-* #,##0_-;_-* "-"??_-;_-@_-</c:formatCode>
                <c:ptCount val="2"/>
                <c:pt idx="0">
                  <c:v>50</c:v>
                </c:pt>
                <c:pt idx="1">
                  <c:v>50</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27336909330377501"/>
          <c:y val="0.78796657553186999"/>
          <c:w val="0.339011338936616"/>
          <c:h val="0.20965552272025001"/>
        </c:manualLayout>
      </c:layout>
      <c:overlay val="0"/>
      <c:txPr>
        <a:bodyPr/>
        <a:lstStyle/>
        <a:p>
          <a:pPr>
            <a:defRPr sz="1600">
              <a:solidFill>
                <a:schemeClr val="tx1">
                  <a:lumMod val="75000"/>
                  <a:lumOff val="2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Urbano</c:v>
                </c:pt>
              </c:strCache>
            </c:strRef>
          </c:tx>
          <c:spPr>
            <a:gradFill flip="none" rotWithShape="1">
              <a:gsLst>
                <a:gs pos="0">
                  <a:srgbClr val="DB0000">
                    <a:shade val="30000"/>
                    <a:satMod val="115000"/>
                  </a:srgbClr>
                </a:gs>
                <a:gs pos="50000">
                  <a:srgbClr val="DB0000">
                    <a:shade val="67500"/>
                    <a:satMod val="115000"/>
                  </a:srgbClr>
                </a:gs>
                <a:gs pos="100000">
                  <a:srgbClr val="DB0000">
                    <a:shade val="100000"/>
                    <a:satMod val="115000"/>
                  </a:srgbClr>
                </a:gs>
              </a:gsLst>
              <a:lin ang="0" scaled="1"/>
              <a:tileRect/>
            </a:gradFill>
          </c:spPr>
          <c:invertIfNegative val="0"/>
          <c:dPt>
            <c:idx val="0"/>
            <c:invertIfNegative val="0"/>
            <c:bubble3D val="0"/>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2700000" scaled="1"/>
                <a:tileRect/>
              </a:gradFill>
              <a:ln>
                <a:solidFill>
                  <a:srgbClr val="F25829"/>
                </a:solidFill>
              </a:ln>
            </c:spPr>
          </c:dPt>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69.900000000000006</c:v>
                </c:pt>
              </c:numCache>
            </c:numRef>
          </c:val>
        </c:ser>
        <c:ser>
          <c:idx val="1"/>
          <c:order val="1"/>
          <c:tx>
            <c:strRef>
              <c:f>Hoja1!$C$1</c:f>
              <c:strCache>
                <c:ptCount val="1"/>
                <c:pt idx="0">
                  <c:v>Rural</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71.099999999999994</c:v>
                </c:pt>
              </c:numCache>
            </c:numRef>
          </c:val>
        </c:ser>
        <c:ser>
          <c:idx val="2"/>
          <c:order val="2"/>
          <c:tx>
            <c:strRef>
              <c:f>Hoja1!$D$1</c:f>
              <c:strCache>
                <c:ptCount val="1"/>
                <c:pt idx="0">
                  <c:v>Mixto</c:v>
                </c:pt>
              </c:strCache>
            </c:strRef>
          </c:tx>
          <c:spPr>
            <a:solidFill>
              <a:schemeClr val="tx1"/>
            </a:solidFill>
          </c:spPr>
          <c:invertIfNegative val="0"/>
          <c:dLbls>
            <c:dLbl>
              <c:idx val="0"/>
              <c:layout>
                <c:manualLayout>
                  <c:x val="-4.3415340086831698E-3"/>
                  <c:y val="0.2617587474053850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70.900000000000006</c:v>
                </c:pt>
              </c:numCache>
            </c:numRef>
          </c:val>
        </c:ser>
        <c:dLbls>
          <c:dLblPos val="outEnd"/>
          <c:showLegendKey val="0"/>
          <c:showVal val="1"/>
          <c:showCatName val="0"/>
          <c:showSerName val="0"/>
          <c:showPercent val="0"/>
          <c:showBubbleSize val="0"/>
        </c:dLbls>
        <c:gapWidth val="150"/>
        <c:axId val="83827712"/>
        <c:axId val="83833600"/>
      </c:barChart>
      <c:catAx>
        <c:axId val="83827712"/>
        <c:scaling>
          <c:orientation val="minMax"/>
        </c:scaling>
        <c:delete val="1"/>
        <c:axPos val="b"/>
        <c:numFmt formatCode="General" sourceLinked="1"/>
        <c:majorTickMark val="none"/>
        <c:minorTickMark val="none"/>
        <c:tickLblPos val="nextTo"/>
        <c:crossAx val="83833600"/>
        <c:crosses val="autoZero"/>
        <c:auto val="1"/>
        <c:lblAlgn val="ctr"/>
        <c:lblOffset val="100"/>
        <c:noMultiLvlLbl val="0"/>
      </c:catAx>
      <c:valAx>
        <c:axId val="83833600"/>
        <c:scaling>
          <c:orientation val="minMax"/>
        </c:scaling>
        <c:delete val="1"/>
        <c:axPos val="l"/>
        <c:numFmt formatCode="0.0" sourceLinked="1"/>
        <c:majorTickMark val="none"/>
        <c:minorTickMark val="none"/>
        <c:tickLblPos val="nextTo"/>
        <c:crossAx val="83827712"/>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Centro</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r="100000" b="100000"/>
              </a:path>
              <a:tileRect l="-100000" t="-100000"/>
            </a:gradFill>
            <a:ln>
              <a:solidFill>
                <a:srgbClr val="F25829"/>
              </a:solidFill>
            </a:ln>
          </c:spPr>
          <c:invertIfNegative val="0"/>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67.900000000000006</c:v>
                </c:pt>
              </c:numCache>
            </c:numRef>
          </c:val>
        </c:ser>
        <c:ser>
          <c:idx val="1"/>
          <c:order val="1"/>
          <c:tx>
            <c:strRef>
              <c:f>Hoja1!$C$1</c:f>
              <c:strCache>
                <c:ptCount val="1"/>
                <c:pt idx="0">
                  <c:v>Norte</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75.400000000000006</c:v>
                </c:pt>
              </c:numCache>
            </c:numRef>
          </c:val>
        </c:ser>
        <c:ser>
          <c:idx val="2"/>
          <c:order val="2"/>
          <c:tx>
            <c:strRef>
              <c:f>Hoja1!$D$1</c:f>
              <c:strCache>
                <c:ptCount val="1"/>
                <c:pt idx="0">
                  <c:v>Sur</c:v>
                </c:pt>
              </c:strCache>
            </c:strRef>
          </c:tx>
          <c:spPr>
            <a:solidFill>
              <a:schemeClr val="tx1"/>
            </a:solidFill>
          </c:spPr>
          <c:invertIfNegative val="0"/>
          <c:dLbls>
            <c:dLbl>
              <c:idx val="0"/>
              <c:layout>
                <c:manualLayout>
                  <c:x val="-4.3415340086831698E-3"/>
                  <c:y val="0.2617587474053850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70.8</c:v>
                </c:pt>
              </c:numCache>
            </c:numRef>
          </c:val>
        </c:ser>
        <c:dLbls>
          <c:dLblPos val="outEnd"/>
          <c:showLegendKey val="0"/>
          <c:showVal val="1"/>
          <c:showCatName val="0"/>
          <c:showSerName val="0"/>
          <c:showPercent val="0"/>
          <c:showBubbleSize val="0"/>
        </c:dLbls>
        <c:gapWidth val="150"/>
        <c:axId val="84062592"/>
        <c:axId val="84064128"/>
      </c:barChart>
      <c:catAx>
        <c:axId val="84062592"/>
        <c:scaling>
          <c:orientation val="minMax"/>
        </c:scaling>
        <c:delete val="1"/>
        <c:axPos val="b"/>
        <c:numFmt formatCode="General" sourceLinked="1"/>
        <c:majorTickMark val="none"/>
        <c:minorTickMark val="none"/>
        <c:tickLblPos val="nextTo"/>
        <c:crossAx val="84064128"/>
        <c:crosses val="autoZero"/>
        <c:auto val="1"/>
        <c:lblAlgn val="ctr"/>
        <c:lblOffset val="100"/>
        <c:noMultiLvlLbl val="0"/>
      </c:catAx>
      <c:valAx>
        <c:axId val="84064128"/>
        <c:scaling>
          <c:orientation val="minMax"/>
        </c:scaling>
        <c:delete val="1"/>
        <c:axPos val="l"/>
        <c:numFmt formatCode="0.0" sourceLinked="1"/>
        <c:majorTickMark val="out"/>
        <c:minorTickMark val="none"/>
        <c:tickLblPos val="nextTo"/>
        <c:crossAx val="84062592"/>
        <c:crosses val="autoZero"/>
        <c:crossBetween val="between"/>
        <c:majorUnit val="0.5"/>
        <c:min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56928203226901E-2"/>
          <c:y val="4.6791516503632502E-2"/>
          <c:w val="0.93356417177163997"/>
          <c:h val="0.81350752245294899"/>
        </c:manualLayout>
      </c:layout>
      <c:lineChart>
        <c:grouping val="standard"/>
        <c:varyColors val="0"/>
        <c:ser>
          <c:idx val="0"/>
          <c:order val="0"/>
          <c:tx>
            <c:strRef>
              <c:f>Hoja1!$B$1</c:f>
              <c:strCache>
                <c:ptCount val="1"/>
                <c:pt idx="0">
                  <c:v>Serie</c:v>
                </c:pt>
              </c:strCache>
            </c:strRef>
          </c:tx>
          <c:spPr>
            <a:ln w="28575" cap="rnd">
              <a:solidFill>
                <a:srgbClr val="F25829"/>
              </a:solidFill>
              <a:round/>
            </a:ln>
            <a:effectLst/>
          </c:spPr>
          <c:marker>
            <c:symbol val="none"/>
          </c:marker>
          <c:dPt>
            <c:idx val="1"/>
            <c:bubble3D val="0"/>
          </c:dPt>
          <c:dLbls>
            <c:dLbl>
              <c:idx val="0"/>
              <c:layout>
                <c:manualLayout>
                  <c:x val="-5.3822633425486398E-2"/>
                  <c:y val="2.27032206395515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77268111585839E-2"/>
                  <c:y val="4.08657066532285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5881755616991001E-2"/>
                  <c:y val="6.0289698590322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357800050265399E-2"/>
                  <c:y val="2.58566616125634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4036700075397901E-2"/>
                  <c:y val="4.948466779104940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77.599999999999994</c:v>
                </c:pt>
                <c:pt idx="1">
                  <c:v>75.3</c:v>
                </c:pt>
                <c:pt idx="2">
                  <c:v>73.8</c:v>
                </c:pt>
                <c:pt idx="3">
                  <c:v>66.7</c:v>
                </c:pt>
                <c:pt idx="4">
                  <c:v>59.4</c:v>
                </c:pt>
              </c:numCache>
            </c:numRef>
          </c:val>
          <c:smooth val="0"/>
        </c:ser>
        <c:dLbls>
          <c:showLegendKey val="0"/>
          <c:showVal val="0"/>
          <c:showCatName val="0"/>
          <c:showSerName val="0"/>
          <c:showPercent val="0"/>
          <c:showBubbleSize val="0"/>
        </c:dLbls>
        <c:marker val="1"/>
        <c:smooth val="0"/>
        <c:axId val="83972864"/>
        <c:axId val="83974400"/>
      </c:lineChart>
      <c:catAx>
        <c:axId val="8397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83974400"/>
        <c:crosses val="autoZero"/>
        <c:auto val="1"/>
        <c:lblAlgn val="ctr"/>
        <c:lblOffset val="100"/>
        <c:noMultiLvlLbl val="0"/>
      </c:catAx>
      <c:valAx>
        <c:axId val="83974400"/>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83972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Les alcanza bien y pueden ahorrar</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0" scaled="1"/>
              <a:tileRect/>
            </a:gradFill>
            <a:ln>
              <a:solidFill>
                <a:srgbClr val="F25829"/>
              </a:solidFill>
            </a:ln>
          </c:spPr>
          <c:invertIfNegative val="0"/>
          <c:dLbls>
            <c:dLbl>
              <c:idx val="0"/>
              <c:layout>
                <c:manualLayout>
                  <c:x val="0"/>
                  <c:y val="0.100239572113063"/>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64.8</c:v>
                </c:pt>
              </c:numCache>
            </c:numRef>
          </c:val>
        </c:ser>
        <c:ser>
          <c:idx val="1"/>
          <c:order val="1"/>
          <c:tx>
            <c:strRef>
              <c:f>Hoja1!$C$1</c:f>
              <c:strCache>
                <c:ptCount val="1"/>
                <c:pt idx="0">
                  <c:v>Les alcanza justo sin grandes dificultades</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9.43431266946476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71</c:v>
                </c:pt>
              </c:numCache>
            </c:numRef>
          </c:val>
        </c:ser>
        <c:ser>
          <c:idx val="2"/>
          <c:order val="2"/>
          <c:tx>
            <c:strRef>
              <c:f>Hoja1!$D$1</c:f>
              <c:strCache>
                <c:ptCount val="1"/>
                <c:pt idx="0">
                  <c:v>No les alcanza y tienen dificultades</c:v>
                </c:pt>
              </c:strCache>
            </c:strRef>
          </c:tx>
          <c:spPr>
            <a:solidFill>
              <a:schemeClr val="tx1"/>
            </a:solidFill>
          </c:spPr>
          <c:invertIfNegative val="0"/>
          <c:dLbls>
            <c:dLbl>
              <c:idx val="0"/>
              <c:layout>
                <c:manualLayout>
                  <c:x val="1.44717800289436E-3"/>
                  <c:y val="0.10613601753147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70.099999999999994</c:v>
                </c:pt>
              </c:numCache>
            </c:numRef>
          </c:val>
        </c:ser>
        <c:ser>
          <c:idx val="3"/>
          <c:order val="3"/>
          <c:tx>
            <c:strRef>
              <c:f>Hoja1!$E$1</c:f>
              <c:strCache>
                <c:ptCount val="1"/>
                <c:pt idx="0">
                  <c:v>No les alcanza y tienen grandes dificultades</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13500000" scaled="1"/>
              <a:tileRect/>
            </a:gradFill>
            <a:ln>
              <a:solidFill>
                <a:srgbClr val="F25829"/>
              </a:solidFill>
            </a:ln>
          </c:spPr>
          <c:invertIfNegative val="0"/>
          <c:dLbls>
            <c:dLbl>
              <c:idx val="0"/>
              <c:layout>
                <c:manualLayout>
                  <c:x val="0"/>
                  <c:y val="0.10908424024068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Hoja1!$E$2</c:f>
              <c:numCache>
                <c:formatCode>0.0</c:formatCode>
                <c:ptCount val="1"/>
                <c:pt idx="0">
                  <c:v>72</c:v>
                </c:pt>
              </c:numCache>
            </c:numRef>
          </c:val>
        </c:ser>
        <c:dLbls>
          <c:dLblPos val="outEnd"/>
          <c:showLegendKey val="0"/>
          <c:showVal val="1"/>
          <c:showCatName val="0"/>
          <c:showSerName val="0"/>
          <c:showPercent val="0"/>
          <c:showBubbleSize val="0"/>
        </c:dLbls>
        <c:gapWidth val="150"/>
        <c:axId val="83939712"/>
        <c:axId val="83941248"/>
      </c:barChart>
      <c:catAx>
        <c:axId val="83939712"/>
        <c:scaling>
          <c:orientation val="minMax"/>
        </c:scaling>
        <c:delete val="0"/>
        <c:axPos val="b"/>
        <c:numFmt formatCode="General" sourceLinked="1"/>
        <c:majorTickMark val="out"/>
        <c:minorTickMark val="none"/>
        <c:tickLblPos val="nextTo"/>
        <c:crossAx val="83941248"/>
        <c:crosses val="autoZero"/>
        <c:auto val="1"/>
        <c:lblAlgn val="ctr"/>
        <c:lblOffset val="100"/>
        <c:noMultiLvlLbl val="0"/>
      </c:catAx>
      <c:valAx>
        <c:axId val="83941248"/>
        <c:scaling>
          <c:orientation val="minMax"/>
        </c:scaling>
        <c:delete val="1"/>
        <c:axPos val="l"/>
        <c:numFmt formatCode="0.0" sourceLinked="0"/>
        <c:majorTickMark val="out"/>
        <c:minorTickMark val="none"/>
        <c:tickLblPos val="nextTo"/>
        <c:crossAx val="83939712"/>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Urbano</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invertIfNegative val="0"/>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47.5</c:v>
                </c:pt>
              </c:numCache>
            </c:numRef>
          </c:val>
        </c:ser>
        <c:ser>
          <c:idx val="1"/>
          <c:order val="1"/>
          <c:tx>
            <c:strRef>
              <c:f>Hoja1!$C$1</c:f>
              <c:strCache>
                <c:ptCount val="1"/>
                <c:pt idx="0">
                  <c:v>Rural</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50</c:v>
                </c:pt>
              </c:numCache>
            </c:numRef>
          </c:val>
        </c:ser>
        <c:ser>
          <c:idx val="2"/>
          <c:order val="2"/>
          <c:tx>
            <c:strRef>
              <c:f>Hoja1!$D$1</c:f>
              <c:strCache>
                <c:ptCount val="1"/>
                <c:pt idx="0">
                  <c:v>Mixto</c:v>
                </c:pt>
              </c:strCache>
            </c:strRef>
          </c:tx>
          <c:spPr>
            <a:solidFill>
              <a:schemeClr val="tx1"/>
            </a:solidFill>
          </c:spPr>
          <c:invertIfNegative val="0"/>
          <c:dLbls>
            <c:dLbl>
              <c:idx val="0"/>
              <c:layout>
                <c:manualLayout>
                  <c:x val="-4.3415340086831698E-3"/>
                  <c:y val="0.2617587474053850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49</c:v>
                </c:pt>
              </c:numCache>
            </c:numRef>
          </c:val>
        </c:ser>
        <c:dLbls>
          <c:dLblPos val="outEnd"/>
          <c:showLegendKey val="0"/>
          <c:showVal val="1"/>
          <c:showCatName val="0"/>
          <c:showSerName val="0"/>
          <c:showPercent val="0"/>
          <c:showBubbleSize val="0"/>
        </c:dLbls>
        <c:gapWidth val="150"/>
        <c:axId val="82084224"/>
        <c:axId val="82085760"/>
      </c:barChart>
      <c:catAx>
        <c:axId val="82084224"/>
        <c:scaling>
          <c:orientation val="minMax"/>
        </c:scaling>
        <c:delete val="1"/>
        <c:axPos val="b"/>
        <c:numFmt formatCode="General" sourceLinked="1"/>
        <c:majorTickMark val="none"/>
        <c:minorTickMark val="none"/>
        <c:tickLblPos val="nextTo"/>
        <c:crossAx val="82085760"/>
        <c:crosses val="autoZero"/>
        <c:auto val="1"/>
        <c:lblAlgn val="ctr"/>
        <c:lblOffset val="100"/>
        <c:noMultiLvlLbl val="0"/>
      </c:catAx>
      <c:valAx>
        <c:axId val="82085760"/>
        <c:scaling>
          <c:orientation val="minMax"/>
        </c:scaling>
        <c:delete val="1"/>
        <c:axPos val="l"/>
        <c:numFmt formatCode="0.0" sourceLinked="1"/>
        <c:majorTickMark val="none"/>
        <c:minorTickMark val="none"/>
        <c:tickLblPos val="nextTo"/>
        <c:crossAx val="82084224"/>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Centro</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18900000" scaled="1"/>
              <a:tileRect/>
            </a:gradFill>
            <a:ln>
              <a:solidFill>
                <a:srgbClr val="F25829"/>
              </a:solidFill>
            </a:ln>
          </c:spPr>
          <c:invertIfNegative val="0"/>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44.9</c:v>
                </c:pt>
              </c:numCache>
            </c:numRef>
          </c:val>
        </c:ser>
        <c:ser>
          <c:idx val="1"/>
          <c:order val="1"/>
          <c:tx>
            <c:strRef>
              <c:f>Hoja1!$C$1</c:f>
              <c:strCache>
                <c:ptCount val="1"/>
                <c:pt idx="0">
                  <c:v>Norte</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56.1</c:v>
                </c:pt>
              </c:numCache>
            </c:numRef>
          </c:val>
        </c:ser>
        <c:ser>
          <c:idx val="2"/>
          <c:order val="2"/>
          <c:tx>
            <c:strRef>
              <c:f>Hoja1!$D$1</c:f>
              <c:strCache>
                <c:ptCount val="1"/>
                <c:pt idx="0">
                  <c:v>Sur</c:v>
                </c:pt>
              </c:strCache>
            </c:strRef>
          </c:tx>
          <c:spPr>
            <a:solidFill>
              <a:schemeClr val="tx1"/>
            </a:solidFill>
          </c:spPr>
          <c:invertIfNegative val="0"/>
          <c:dLbls>
            <c:dLbl>
              <c:idx val="0"/>
              <c:layout>
                <c:manualLayout>
                  <c:x val="-5.7887120115774201E-3"/>
                  <c:y val="0.1480944622552609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48.3</c:v>
                </c:pt>
              </c:numCache>
            </c:numRef>
          </c:val>
        </c:ser>
        <c:dLbls>
          <c:dLblPos val="outEnd"/>
          <c:showLegendKey val="0"/>
          <c:showVal val="1"/>
          <c:showCatName val="0"/>
          <c:showSerName val="0"/>
          <c:showPercent val="0"/>
          <c:showBubbleSize val="0"/>
        </c:dLbls>
        <c:gapWidth val="150"/>
        <c:axId val="85411328"/>
        <c:axId val="85412864"/>
      </c:barChart>
      <c:catAx>
        <c:axId val="85411328"/>
        <c:scaling>
          <c:orientation val="minMax"/>
        </c:scaling>
        <c:delete val="1"/>
        <c:axPos val="b"/>
        <c:numFmt formatCode="General" sourceLinked="1"/>
        <c:majorTickMark val="none"/>
        <c:minorTickMark val="none"/>
        <c:tickLblPos val="nextTo"/>
        <c:crossAx val="85412864"/>
        <c:crosses val="autoZero"/>
        <c:auto val="1"/>
        <c:lblAlgn val="ctr"/>
        <c:lblOffset val="100"/>
        <c:noMultiLvlLbl val="0"/>
      </c:catAx>
      <c:valAx>
        <c:axId val="85412864"/>
        <c:scaling>
          <c:orientation val="minMax"/>
          <c:min val="40"/>
        </c:scaling>
        <c:delete val="1"/>
        <c:axPos val="l"/>
        <c:majorGridlines>
          <c:spPr>
            <a:ln w="12700" cap="rnd" cmpd="dbl">
              <a:solidFill>
                <a:schemeClr val="bg1"/>
              </a:solidFill>
            </a:ln>
          </c:spPr>
        </c:majorGridlines>
        <c:numFmt formatCode="0.0" sourceLinked="1"/>
        <c:majorTickMark val="none"/>
        <c:minorTickMark val="none"/>
        <c:tickLblPos val="nextTo"/>
        <c:crossAx val="85411328"/>
        <c:crosses val="autoZero"/>
        <c:crossBetween val="between"/>
        <c:majorUnit val="0.5"/>
      </c:valAx>
      <c:spPr>
        <a:noFill/>
        <a:ln>
          <a:noFill/>
        </a:ln>
      </c:spPr>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63961528182702E-2"/>
          <c:y val="4.1186452646491602E-2"/>
          <c:w val="0.93356417177163997"/>
          <c:h val="0.81350752245294899"/>
        </c:manualLayout>
      </c:layout>
      <c:lineChart>
        <c:grouping val="standard"/>
        <c:varyColors val="0"/>
        <c:ser>
          <c:idx val="0"/>
          <c:order val="0"/>
          <c:tx>
            <c:strRef>
              <c:f>Hoja1!$B$1</c:f>
              <c:strCache>
                <c:ptCount val="1"/>
                <c:pt idx="0">
                  <c:v>Serie</c:v>
                </c:pt>
              </c:strCache>
            </c:strRef>
          </c:tx>
          <c:spPr>
            <a:ln w="28575" cap="rnd">
              <a:solidFill>
                <a:srgbClr val="F25829"/>
              </a:solidFill>
              <a:round/>
            </a:ln>
            <a:effectLst/>
          </c:spPr>
          <c:marker>
            <c:symbol val="none"/>
          </c:marker>
          <c:dPt>
            <c:idx val="1"/>
            <c:bubble3D val="0"/>
          </c:dPt>
          <c:dLbls>
            <c:dLbl>
              <c:idx val="0"/>
              <c:layout>
                <c:manualLayout>
                  <c:x val="-5.3822633425486398E-2"/>
                  <c:y val="2.27032206395515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8338444835397E-2"/>
                  <c:y val="3.80633145469871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4250766725309599E-2"/>
                  <c:y val="4.356085849335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6197778336281E-2"/>
                  <c:y val="4.56896589770635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667688967079297E-2"/>
                  <c:y val="4.95564539263756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59.5</c:v>
                </c:pt>
                <c:pt idx="1">
                  <c:v>53.6</c:v>
                </c:pt>
                <c:pt idx="2">
                  <c:v>49.5</c:v>
                </c:pt>
                <c:pt idx="3">
                  <c:v>46.7</c:v>
                </c:pt>
                <c:pt idx="4">
                  <c:v>37.9</c:v>
                </c:pt>
              </c:numCache>
            </c:numRef>
          </c:val>
          <c:smooth val="0"/>
        </c:ser>
        <c:dLbls>
          <c:showLegendKey val="0"/>
          <c:showVal val="0"/>
          <c:showCatName val="0"/>
          <c:showSerName val="0"/>
          <c:showPercent val="0"/>
          <c:showBubbleSize val="0"/>
        </c:dLbls>
        <c:marker val="1"/>
        <c:smooth val="0"/>
        <c:axId val="85755776"/>
        <c:axId val="85757312"/>
      </c:lineChart>
      <c:catAx>
        <c:axId val="8575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85757312"/>
        <c:crosses val="autoZero"/>
        <c:auto val="1"/>
        <c:lblAlgn val="ctr"/>
        <c:lblOffset val="100"/>
        <c:noMultiLvlLbl val="0"/>
      </c:catAx>
      <c:valAx>
        <c:axId val="85757312"/>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85755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Les alcanza bien y pueden ahorrar</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50000" t="50000" r="50000" b="50000"/>
              </a:path>
              <a:tileRect/>
            </a:gradFill>
            <a:ln>
              <a:solidFill>
                <a:srgbClr val="F25829"/>
              </a:solidFill>
            </a:ln>
          </c:spPr>
          <c:invertIfNegative val="0"/>
          <c:dLbls>
            <c:dLbl>
              <c:idx val="0"/>
              <c:layout>
                <c:manualLayout>
                  <c:x val="0"/>
                  <c:y val="0.100239572113063"/>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44</c:v>
                </c:pt>
              </c:numCache>
            </c:numRef>
          </c:val>
        </c:ser>
        <c:ser>
          <c:idx val="1"/>
          <c:order val="1"/>
          <c:tx>
            <c:strRef>
              <c:f>Hoja1!$C$1</c:f>
              <c:strCache>
                <c:ptCount val="1"/>
                <c:pt idx="0">
                  <c:v>Les alcanza justo sin grandes dificultades</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9.43431266946476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47.5</c:v>
                </c:pt>
              </c:numCache>
            </c:numRef>
          </c:val>
        </c:ser>
        <c:ser>
          <c:idx val="2"/>
          <c:order val="2"/>
          <c:tx>
            <c:strRef>
              <c:f>Hoja1!$D$1</c:f>
              <c:strCache>
                <c:ptCount val="1"/>
                <c:pt idx="0">
                  <c:v>No les alcanza y tienen dificultades</c:v>
                </c:pt>
              </c:strCache>
            </c:strRef>
          </c:tx>
          <c:spPr>
            <a:solidFill>
              <a:schemeClr val="tx1"/>
            </a:solidFill>
          </c:spPr>
          <c:invertIfNegative val="0"/>
          <c:dLbls>
            <c:dLbl>
              <c:idx val="0"/>
              <c:layout>
                <c:manualLayout>
                  <c:x val="1.44717800289436E-3"/>
                  <c:y val="0.10613601753147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51.1</c:v>
                </c:pt>
              </c:numCache>
            </c:numRef>
          </c:val>
        </c:ser>
        <c:ser>
          <c:idx val="3"/>
          <c:order val="3"/>
          <c:tx>
            <c:strRef>
              <c:f>Hoja1!$E$1</c:f>
              <c:strCache>
                <c:ptCount val="1"/>
                <c:pt idx="0">
                  <c:v>No les alcanza y tienen grandes dificultades</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0"/>
                  <c:y val="0.10908424024068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Hoja1!$E$2</c:f>
              <c:numCache>
                <c:formatCode>0.0</c:formatCode>
                <c:ptCount val="1"/>
                <c:pt idx="0">
                  <c:v>44.1</c:v>
                </c:pt>
              </c:numCache>
            </c:numRef>
          </c:val>
        </c:ser>
        <c:dLbls>
          <c:dLblPos val="outEnd"/>
          <c:showLegendKey val="0"/>
          <c:showVal val="1"/>
          <c:showCatName val="0"/>
          <c:showSerName val="0"/>
          <c:showPercent val="0"/>
          <c:showBubbleSize val="0"/>
        </c:dLbls>
        <c:gapWidth val="150"/>
        <c:axId val="96511488"/>
        <c:axId val="96513024"/>
      </c:barChart>
      <c:catAx>
        <c:axId val="96511488"/>
        <c:scaling>
          <c:orientation val="minMax"/>
        </c:scaling>
        <c:delete val="0"/>
        <c:axPos val="b"/>
        <c:numFmt formatCode="General" sourceLinked="1"/>
        <c:majorTickMark val="out"/>
        <c:minorTickMark val="none"/>
        <c:tickLblPos val="nextTo"/>
        <c:crossAx val="96513024"/>
        <c:crosses val="autoZero"/>
        <c:auto val="1"/>
        <c:lblAlgn val="ctr"/>
        <c:lblOffset val="100"/>
        <c:noMultiLvlLbl val="0"/>
      </c:catAx>
      <c:valAx>
        <c:axId val="96513024"/>
        <c:scaling>
          <c:orientation val="minMax"/>
        </c:scaling>
        <c:delete val="1"/>
        <c:axPos val="l"/>
        <c:numFmt formatCode="0.0" sourceLinked="0"/>
        <c:majorTickMark val="out"/>
        <c:minorTickMark val="none"/>
        <c:tickLblPos val="nextTo"/>
        <c:crossAx val="96511488"/>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800084323757705E-3"/>
          <c:y val="2.7437415772310499E-3"/>
          <c:w val="0.95319336349237105"/>
          <c:h val="0.87011348363364704"/>
        </c:manualLayout>
      </c:layout>
      <c:barChart>
        <c:barDir val="bar"/>
        <c:grouping val="percentStacked"/>
        <c:varyColors val="0"/>
        <c:ser>
          <c:idx val="0"/>
          <c:order val="0"/>
          <c:tx>
            <c:strRef>
              <c:f>Hoja1!$B$1</c:f>
              <c:strCache>
                <c:ptCount val="1"/>
                <c:pt idx="0">
                  <c:v>Dedicarse a sus estudios</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Mixto</c:v>
                </c:pt>
              </c:strCache>
            </c:strRef>
          </c:cat>
          <c:val>
            <c:numRef>
              <c:f>Hoja1!$B$2</c:f>
              <c:numCache>
                <c:formatCode>0%</c:formatCode>
                <c:ptCount val="1"/>
                <c:pt idx="0">
                  <c:v>0.36</c:v>
                </c:pt>
              </c:numCache>
            </c:numRef>
          </c:val>
        </c:ser>
        <c:ser>
          <c:idx val="1"/>
          <c:order val="1"/>
          <c:tx>
            <c:strRef>
              <c:f>Hoja1!$C$1</c:f>
              <c:strCache>
                <c:ptCount val="1"/>
                <c:pt idx="0">
                  <c:v>Trabajar mientas estudia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Mixto</c:v>
                </c:pt>
              </c:strCache>
            </c:strRef>
          </c:cat>
          <c:val>
            <c:numRef>
              <c:f>Hoja1!$C$2</c:f>
              <c:numCache>
                <c:formatCode>0%</c:formatCode>
                <c:ptCount val="1"/>
                <c:pt idx="0">
                  <c:v>0.64</c:v>
                </c:pt>
              </c:numCache>
            </c:numRef>
          </c:val>
        </c:ser>
        <c:dLbls>
          <c:showLegendKey val="0"/>
          <c:showVal val="0"/>
          <c:showCatName val="0"/>
          <c:showSerName val="0"/>
          <c:showPercent val="0"/>
          <c:showBubbleSize val="0"/>
        </c:dLbls>
        <c:gapWidth val="150"/>
        <c:overlap val="100"/>
        <c:axId val="85485440"/>
        <c:axId val="85486976"/>
      </c:barChart>
      <c:catAx>
        <c:axId val="85485440"/>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85486976"/>
        <c:crosses val="autoZero"/>
        <c:auto val="1"/>
        <c:lblAlgn val="ctr"/>
        <c:lblOffset val="100"/>
        <c:noMultiLvlLbl val="0"/>
      </c:catAx>
      <c:valAx>
        <c:axId val="85486976"/>
        <c:scaling>
          <c:orientation val="minMax"/>
        </c:scaling>
        <c:delete val="1"/>
        <c:axPos val="b"/>
        <c:numFmt formatCode="0%" sourceLinked="1"/>
        <c:majorTickMark val="out"/>
        <c:minorTickMark val="none"/>
        <c:tickLblPos val="nextTo"/>
        <c:crossAx val="85485440"/>
        <c:crosses val="autoZero"/>
        <c:crossBetween val="between"/>
        <c:majorUnit val="0.5"/>
      </c:valAx>
      <c:spPr>
        <a:ln>
          <a:noFill/>
        </a:ln>
      </c:spPr>
    </c:plotArea>
    <c:legend>
      <c:legendPos val="b"/>
      <c:layout>
        <c:manualLayout>
          <c:xMode val="edge"/>
          <c:yMode val="edge"/>
          <c:x val="0.171464928941189"/>
          <c:y val="0.67218651261927898"/>
          <c:w val="0.67350493678527201"/>
          <c:h val="9.7487828792284098E-2"/>
        </c:manualLayout>
      </c:layout>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0507765762275"/>
          <c:y val="2.7435968600283901E-3"/>
          <c:w val="0.84169194480212395"/>
          <c:h val="0.99725636600964196"/>
        </c:manualLayout>
      </c:layout>
      <c:barChart>
        <c:barDir val="bar"/>
        <c:grouping val="percentStacked"/>
        <c:varyColors val="0"/>
        <c:ser>
          <c:idx val="0"/>
          <c:order val="0"/>
          <c:tx>
            <c:strRef>
              <c:f>Hoja1!$B$1</c:f>
              <c:strCache>
                <c:ptCount val="1"/>
                <c:pt idx="0">
                  <c:v>Columna2</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Urbano</c:v>
                </c:pt>
              </c:strCache>
            </c:strRef>
          </c:cat>
          <c:val>
            <c:numRef>
              <c:f>Hoja1!$B$2</c:f>
              <c:numCache>
                <c:formatCode>0%</c:formatCode>
                <c:ptCount val="1"/>
                <c:pt idx="0">
                  <c:v>0.41</c:v>
                </c:pt>
              </c:numCache>
            </c:numRef>
          </c:val>
        </c:ser>
        <c:ser>
          <c:idx val="1"/>
          <c:order val="1"/>
          <c:tx>
            <c:strRef>
              <c:f>Hoja1!$C$1</c:f>
              <c:strCache>
                <c:ptCount val="1"/>
                <c:pt idx="0">
                  <c:v>Columna3</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Urbano</c:v>
                </c:pt>
              </c:strCache>
            </c:strRef>
          </c:cat>
          <c:val>
            <c:numRef>
              <c:f>Hoja1!$C$2</c:f>
              <c:numCache>
                <c:formatCode>0%</c:formatCode>
                <c:ptCount val="1"/>
                <c:pt idx="0">
                  <c:v>0.59</c:v>
                </c:pt>
              </c:numCache>
            </c:numRef>
          </c:val>
        </c:ser>
        <c:dLbls>
          <c:showLegendKey val="0"/>
          <c:showVal val="0"/>
          <c:showCatName val="0"/>
          <c:showSerName val="0"/>
          <c:showPercent val="0"/>
          <c:showBubbleSize val="0"/>
        </c:dLbls>
        <c:gapWidth val="150"/>
        <c:overlap val="100"/>
        <c:axId val="85542400"/>
        <c:axId val="85543936"/>
      </c:barChart>
      <c:catAx>
        <c:axId val="85542400"/>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85543936"/>
        <c:crosses val="autoZero"/>
        <c:auto val="1"/>
        <c:lblAlgn val="ctr"/>
        <c:lblOffset val="100"/>
        <c:noMultiLvlLbl val="0"/>
      </c:catAx>
      <c:valAx>
        <c:axId val="85543936"/>
        <c:scaling>
          <c:orientation val="minMax"/>
        </c:scaling>
        <c:delete val="1"/>
        <c:axPos val="b"/>
        <c:numFmt formatCode="0%" sourceLinked="1"/>
        <c:majorTickMark val="out"/>
        <c:minorTickMark val="none"/>
        <c:tickLblPos val="nextTo"/>
        <c:crossAx val="85542400"/>
        <c:crosses val="autoZero"/>
        <c:crossBetween val="between"/>
        <c:majorUnit val="0.5"/>
      </c:valAx>
      <c:spPr>
        <a:noFill/>
        <a:ln w="25400">
          <a:noFill/>
        </a:ln>
      </c:spPr>
    </c:plotArea>
    <c:plotVisOnly val="1"/>
    <c:dispBlanksAs val="gap"/>
    <c:showDLblsOverMax val="0"/>
  </c:chart>
  <c:txPr>
    <a:bodyPr/>
    <a:lstStyle/>
    <a:p>
      <a:pPr>
        <a:defRPr sz="1800"/>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90951738273801"/>
          <c:y val="8.41809798268346E-3"/>
          <c:w val="0.66678179518443004"/>
          <c:h val="0.85716829766394498"/>
        </c:manualLayout>
      </c:layout>
      <c:barChart>
        <c:barDir val="bar"/>
        <c:grouping val="clustered"/>
        <c:varyColors val="0"/>
        <c:ser>
          <c:idx val="0"/>
          <c:order val="0"/>
          <c:tx>
            <c:strRef>
              <c:f>Hoja1!$B$1</c:f>
              <c:strCache>
                <c:ptCount val="1"/>
                <c:pt idx="0">
                  <c:v>Porcentaje</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r="100000" b="100000"/>
              </a:path>
              <a:tileRect l="-100000" t="-100000"/>
            </a:gradFill>
            <a:ln>
              <a:solidFill>
                <a:srgbClr val="F25829"/>
              </a:solidFill>
            </a:ln>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Hoja1!$A$2:$A$7</c:f>
              <c:strCache>
                <c:ptCount val="6"/>
                <c:pt idx="0">
                  <c:v>18-24 años</c:v>
                </c:pt>
                <c:pt idx="1">
                  <c:v>25-34 años</c:v>
                </c:pt>
                <c:pt idx="2">
                  <c:v>35-44 años</c:v>
                </c:pt>
                <c:pt idx="3">
                  <c:v>45-54 años</c:v>
                </c:pt>
                <c:pt idx="4">
                  <c:v>55-64 años</c:v>
                </c:pt>
                <c:pt idx="5">
                  <c:v>65 más</c:v>
                </c:pt>
              </c:strCache>
            </c:strRef>
          </c:cat>
          <c:val>
            <c:numRef>
              <c:f>Hoja1!$B$2:$B$7</c:f>
              <c:numCache>
                <c:formatCode>_-* #,##0_-;\-* #,##0_-;_-* "-"??_-;_-@_-</c:formatCode>
                <c:ptCount val="6"/>
                <c:pt idx="0">
                  <c:v>18</c:v>
                </c:pt>
                <c:pt idx="1">
                  <c:v>24</c:v>
                </c:pt>
                <c:pt idx="2">
                  <c:v>18</c:v>
                </c:pt>
                <c:pt idx="3">
                  <c:v>18</c:v>
                </c:pt>
                <c:pt idx="4">
                  <c:v>13</c:v>
                </c:pt>
                <c:pt idx="5">
                  <c:v>9</c:v>
                </c:pt>
              </c:numCache>
            </c:numRef>
          </c:val>
        </c:ser>
        <c:dLbls>
          <c:showLegendKey val="0"/>
          <c:showVal val="0"/>
          <c:showCatName val="0"/>
          <c:showSerName val="0"/>
          <c:showPercent val="0"/>
          <c:showBubbleSize val="0"/>
        </c:dLbls>
        <c:gapWidth val="150"/>
        <c:axId val="75811456"/>
        <c:axId val="79376768"/>
      </c:barChart>
      <c:catAx>
        <c:axId val="75811456"/>
        <c:scaling>
          <c:orientation val="minMax"/>
        </c:scaling>
        <c:delete val="0"/>
        <c:axPos val="l"/>
        <c:numFmt formatCode="General" sourceLinked="0"/>
        <c:majorTickMark val="out"/>
        <c:minorTickMark val="none"/>
        <c:tickLblPos val="nextTo"/>
        <c:txPr>
          <a:bodyPr/>
          <a:lstStyle/>
          <a:p>
            <a:pPr>
              <a:defRPr sz="1600">
                <a:solidFill>
                  <a:schemeClr val="tx1">
                    <a:lumMod val="65000"/>
                    <a:lumOff val="35000"/>
                  </a:schemeClr>
                </a:solidFill>
              </a:defRPr>
            </a:pPr>
            <a:endParaRPr lang="es-MX"/>
          </a:p>
        </c:txPr>
        <c:crossAx val="79376768"/>
        <c:crosses val="autoZero"/>
        <c:auto val="1"/>
        <c:lblAlgn val="ctr"/>
        <c:lblOffset val="100"/>
        <c:noMultiLvlLbl val="0"/>
      </c:catAx>
      <c:valAx>
        <c:axId val="79376768"/>
        <c:scaling>
          <c:orientation val="minMax"/>
        </c:scaling>
        <c:delete val="1"/>
        <c:axPos val="b"/>
        <c:majorGridlines>
          <c:spPr>
            <a:ln>
              <a:noFill/>
            </a:ln>
          </c:spPr>
        </c:majorGridlines>
        <c:numFmt formatCode="_-* #,##0_-;\-* #,##0_-;_-* &quot;-&quot;??_-;_-@_-" sourceLinked="1"/>
        <c:majorTickMark val="out"/>
        <c:minorTickMark val="none"/>
        <c:tickLblPos val="nextTo"/>
        <c:crossAx val="75811456"/>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539737532808401"/>
          <c:y val="9.5315652817210897E-2"/>
          <c:w val="0.89460262467191598"/>
          <c:h val="0.90468434718278901"/>
        </c:manualLayout>
      </c:layout>
      <c:barChart>
        <c:barDir val="bar"/>
        <c:grouping val="percentStacked"/>
        <c:varyColors val="0"/>
        <c:ser>
          <c:idx val="0"/>
          <c:order val="0"/>
          <c:tx>
            <c:strRef>
              <c:f>Hoja1!$B$1</c:f>
              <c:strCache>
                <c:ptCount val="1"/>
                <c:pt idx="0">
                  <c:v>Columna2</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Rural</c:v>
                </c:pt>
              </c:strCache>
            </c:strRef>
          </c:cat>
          <c:val>
            <c:numRef>
              <c:f>Hoja1!$B$2</c:f>
              <c:numCache>
                <c:formatCode>0%</c:formatCode>
                <c:ptCount val="1"/>
                <c:pt idx="0">
                  <c:v>0.31</c:v>
                </c:pt>
              </c:numCache>
            </c:numRef>
          </c:val>
        </c:ser>
        <c:ser>
          <c:idx val="1"/>
          <c:order val="1"/>
          <c:tx>
            <c:strRef>
              <c:f>Hoja1!$C$1</c:f>
              <c:strCache>
                <c:ptCount val="1"/>
                <c:pt idx="0">
                  <c:v>Columna3</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Rural</c:v>
                </c:pt>
              </c:strCache>
            </c:strRef>
          </c:cat>
          <c:val>
            <c:numRef>
              <c:f>Hoja1!$C$2</c:f>
              <c:numCache>
                <c:formatCode>0%</c:formatCode>
                <c:ptCount val="1"/>
                <c:pt idx="0">
                  <c:v>0.68</c:v>
                </c:pt>
              </c:numCache>
            </c:numRef>
          </c:val>
        </c:ser>
        <c:dLbls>
          <c:showLegendKey val="0"/>
          <c:showVal val="0"/>
          <c:showCatName val="0"/>
          <c:showSerName val="0"/>
          <c:showPercent val="0"/>
          <c:showBubbleSize val="0"/>
        </c:dLbls>
        <c:gapWidth val="150"/>
        <c:overlap val="100"/>
        <c:axId val="85619840"/>
        <c:axId val="85621376"/>
      </c:barChart>
      <c:catAx>
        <c:axId val="85619840"/>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85621376"/>
        <c:crosses val="autoZero"/>
        <c:auto val="1"/>
        <c:lblAlgn val="ctr"/>
        <c:lblOffset val="100"/>
        <c:noMultiLvlLbl val="0"/>
      </c:catAx>
      <c:valAx>
        <c:axId val="85621376"/>
        <c:scaling>
          <c:orientation val="minMax"/>
        </c:scaling>
        <c:delete val="1"/>
        <c:axPos val="b"/>
        <c:numFmt formatCode="0%" sourceLinked="1"/>
        <c:majorTickMark val="out"/>
        <c:minorTickMark val="none"/>
        <c:tickLblPos val="nextTo"/>
        <c:crossAx val="85619840"/>
        <c:crosses val="autoZero"/>
        <c:crossBetween val="between"/>
        <c:majorUnit val="0.5"/>
      </c:valAx>
    </c:plotArea>
    <c:plotVisOnly val="1"/>
    <c:dispBlanksAs val="gap"/>
    <c:showDLblsOverMax val="0"/>
  </c:chart>
  <c:txPr>
    <a:bodyPr/>
    <a:lstStyle/>
    <a:p>
      <a:pPr>
        <a:defRPr sz="1800"/>
      </a:pPr>
      <a:endParaRPr lang="es-MX"/>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3651788461319299E-2"/>
          <c:y val="0"/>
          <c:w val="0.95319336349237105"/>
          <c:h val="0.78692652811277597"/>
        </c:manualLayout>
      </c:layout>
      <c:barChart>
        <c:barDir val="col"/>
        <c:grouping val="percentStacked"/>
        <c:varyColors val="0"/>
        <c:ser>
          <c:idx val="0"/>
          <c:order val="0"/>
          <c:tx>
            <c:strRef>
              <c:f>Hoja1!$B$1</c:f>
              <c:strCache>
                <c:ptCount val="1"/>
                <c:pt idx="0">
                  <c:v>Dedicarse a sus estudios</c:v>
                </c:pt>
              </c:strCache>
            </c:strRef>
          </c:tx>
          <c:spPr>
            <a:solidFill>
              <a:srgbClr val="F25829"/>
            </a:soli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Hoja1!$B$2:$B$4</c:f>
              <c:numCache>
                <c:formatCode>0%</c:formatCode>
                <c:ptCount val="3"/>
                <c:pt idx="0">
                  <c:v>0.44</c:v>
                </c:pt>
                <c:pt idx="1">
                  <c:v>0.34</c:v>
                </c:pt>
                <c:pt idx="2">
                  <c:v>0.43</c:v>
                </c:pt>
              </c:numCache>
            </c:numRef>
          </c:val>
        </c:ser>
        <c:ser>
          <c:idx val="1"/>
          <c:order val="1"/>
          <c:tx>
            <c:strRef>
              <c:f>Hoja1!$C$1</c:f>
              <c:strCache>
                <c:ptCount val="1"/>
                <c:pt idx="0">
                  <c:v>Trabajar mientras estudia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Hoja1!$C$2:$C$4</c:f>
              <c:numCache>
                <c:formatCode>0%</c:formatCode>
                <c:ptCount val="3"/>
                <c:pt idx="0">
                  <c:v>0.56000000000000005</c:v>
                </c:pt>
                <c:pt idx="1">
                  <c:v>0.66</c:v>
                </c:pt>
                <c:pt idx="2">
                  <c:v>0.56999999999999995</c:v>
                </c:pt>
              </c:numCache>
            </c:numRef>
          </c:val>
        </c:ser>
        <c:dLbls>
          <c:showLegendKey val="0"/>
          <c:showVal val="0"/>
          <c:showCatName val="0"/>
          <c:showSerName val="0"/>
          <c:showPercent val="0"/>
          <c:showBubbleSize val="0"/>
        </c:dLbls>
        <c:gapWidth val="150"/>
        <c:overlap val="100"/>
        <c:axId val="85673856"/>
        <c:axId val="85675392"/>
      </c:barChart>
      <c:catAx>
        <c:axId val="85673856"/>
        <c:scaling>
          <c:orientation val="minMax"/>
        </c:scaling>
        <c:delete val="0"/>
        <c:axPos val="b"/>
        <c:numFmt formatCode="General" sourceLinked="1"/>
        <c:majorTickMark val="out"/>
        <c:minorTickMark val="none"/>
        <c:tickLblPos val="nextTo"/>
        <c:spPr>
          <a:solidFill>
            <a:schemeClr val="bg1"/>
          </a:solidFill>
          <a:ln>
            <a:solidFill>
              <a:schemeClr val="bg1"/>
            </a:solidFill>
          </a:ln>
        </c:spPr>
        <c:txPr>
          <a:bodyPr/>
          <a:lstStyle/>
          <a:p>
            <a:pPr>
              <a:defRPr sz="1600">
                <a:solidFill>
                  <a:schemeClr val="tx1">
                    <a:lumMod val="65000"/>
                    <a:lumOff val="35000"/>
                  </a:schemeClr>
                </a:solidFill>
              </a:defRPr>
            </a:pPr>
            <a:endParaRPr lang="es-MX"/>
          </a:p>
        </c:txPr>
        <c:crossAx val="85675392"/>
        <c:crosses val="autoZero"/>
        <c:auto val="1"/>
        <c:lblAlgn val="ctr"/>
        <c:lblOffset val="100"/>
        <c:noMultiLvlLbl val="0"/>
      </c:catAx>
      <c:valAx>
        <c:axId val="85675392"/>
        <c:scaling>
          <c:orientation val="minMax"/>
        </c:scaling>
        <c:delete val="1"/>
        <c:axPos val="l"/>
        <c:numFmt formatCode="0%" sourceLinked="1"/>
        <c:majorTickMark val="out"/>
        <c:minorTickMark val="none"/>
        <c:tickLblPos val="nextTo"/>
        <c:crossAx val="85673856"/>
        <c:crosses val="autoZero"/>
        <c:crossBetween val="between"/>
        <c:majorUnit val="0.5"/>
      </c:valAx>
      <c:spPr>
        <a:noFill/>
        <a:ln w="25400">
          <a:noFill/>
        </a:ln>
      </c:spPr>
    </c:plotArea>
    <c:legend>
      <c:legendPos val="r"/>
      <c:layout>
        <c:manualLayout>
          <c:xMode val="edge"/>
          <c:yMode val="edge"/>
          <c:x val="0.250818743281575"/>
          <c:y val="0.87923228078739102"/>
          <c:w val="0.53995764928216206"/>
          <c:h val="0.11835407769966499"/>
        </c:manualLayout>
      </c:layout>
      <c:overlay val="0"/>
      <c:txPr>
        <a:bodyPr/>
        <a:lstStyle/>
        <a:p>
          <a:pPr>
            <a:defRPr sz="1400">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4.6068614281923499E-2"/>
          <c:y val="4.9820958382631203E-2"/>
          <c:w val="0.95319336349237105"/>
          <c:h val="0.64739217643937197"/>
        </c:manualLayout>
      </c:layout>
      <c:barChart>
        <c:barDir val="col"/>
        <c:grouping val="percentStacked"/>
        <c:varyColors val="0"/>
        <c:ser>
          <c:idx val="0"/>
          <c:order val="0"/>
          <c:tx>
            <c:strRef>
              <c:f>Hoja1!$B$1</c:f>
              <c:strCache>
                <c:ptCount val="1"/>
                <c:pt idx="0">
                  <c:v>Dedicarse a sus estudios</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Les alcanza bien y pueden ahorrar</c:v>
                </c:pt>
                <c:pt idx="1">
                  <c:v>Les alcanza justo sin grandes dificultades</c:v>
                </c:pt>
                <c:pt idx="2">
                  <c:v> No les alcanza y tienen dificultades</c:v>
                </c:pt>
                <c:pt idx="3">
                  <c:v> No les alcanza y tienen grandes dificultades</c:v>
                </c:pt>
              </c:strCache>
            </c:strRef>
          </c:cat>
          <c:val>
            <c:numRef>
              <c:f>Hoja1!$B$2:$B$5</c:f>
              <c:numCache>
                <c:formatCode>0%</c:formatCode>
                <c:ptCount val="4"/>
                <c:pt idx="0">
                  <c:v>0.47</c:v>
                </c:pt>
                <c:pt idx="1">
                  <c:v>0.37</c:v>
                </c:pt>
                <c:pt idx="2">
                  <c:v>0.39</c:v>
                </c:pt>
                <c:pt idx="3">
                  <c:v>0.34</c:v>
                </c:pt>
              </c:numCache>
            </c:numRef>
          </c:val>
        </c:ser>
        <c:ser>
          <c:idx val="1"/>
          <c:order val="1"/>
          <c:tx>
            <c:strRef>
              <c:f>Hoja1!$C$1</c:f>
              <c:strCache>
                <c:ptCount val="1"/>
                <c:pt idx="0">
                  <c:v>Trabajar mientras estudia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Les alcanza bien y pueden ahorrar</c:v>
                </c:pt>
                <c:pt idx="1">
                  <c:v>Les alcanza justo sin grandes dificultades</c:v>
                </c:pt>
                <c:pt idx="2">
                  <c:v> No les alcanza y tienen dificultades</c:v>
                </c:pt>
                <c:pt idx="3">
                  <c:v> No les alcanza y tienen grandes dificultades</c:v>
                </c:pt>
              </c:strCache>
            </c:strRef>
          </c:cat>
          <c:val>
            <c:numRef>
              <c:f>Hoja1!$C$2:$C$5</c:f>
              <c:numCache>
                <c:formatCode>0%</c:formatCode>
                <c:ptCount val="4"/>
                <c:pt idx="0">
                  <c:v>0.53</c:v>
                </c:pt>
                <c:pt idx="1">
                  <c:v>0.63</c:v>
                </c:pt>
                <c:pt idx="2">
                  <c:v>0.61</c:v>
                </c:pt>
                <c:pt idx="3">
                  <c:v>0.66</c:v>
                </c:pt>
              </c:numCache>
            </c:numRef>
          </c:val>
        </c:ser>
        <c:dLbls>
          <c:showLegendKey val="0"/>
          <c:showVal val="0"/>
          <c:showCatName val="0"/>
          <c:showSerName val="0"/>
          <c:showPercent val="0"/>
          <c:showBubbleSize val="0"/>
        </c:dLbls>
        <c:gapWidth val="150"/>
        <c:overlap val="100"/>
        <c:axId val="96627712"/>
        <c:axId val="96633600"/>
      </c:barChart>
      <c:catAx>
        <c:axId val="96627712"/>
        <c:scaling>
          <c:orientation val="minMax"/>
        </c:scaling>
        <c:delete val="0"/>
        <c:axPos val="b"/>
        <c:numFmt formatCode="General" sourceLinked="1"/>
        <c:majorTickMark val="out"/>
        <c:minorTickMark val="none"/>
        <c:tickLblPos val="nextTo"/>
        <c:spPr>
          <a:solidFill>
            <a:schemeClr val="bg1"/>
          </a:solidFill>
          <a:ln>
            <a:solidFill>
              <a:schemeClr val="bg1"/>
            </a:solidFill>
          </a:ln>
        </c:spPr>
        <c:txPr>
          <a:bodyPr/>
          <a:lstStyle/>
          <a:p>
            <a:pPr>
              <a:defRPr>
                <a:solidFill>
                  <a:schemeClr val="tx1">
                    <a:lumMod val="65000"/>
                    <a:lumOff val="35000"/>
                  </a:schemeClr>
                </a:solidFill>
              </a:defRPr>
            </a:pPr>
            <a:endParaRPr lang="es-MX"/>
          </a:p>
        </c:txPr>
        <c:crossAx val="96633600"/>
        <c:crosses val="autoZero"/>
        <c:auto val="1"/>
        <c:lblAlgn val="ctr"/>
        <c:lblOffset val="100"/>
        <c:noMultiLvlLbl val="0"/>
      </c:catAx>
      <c:valAx>
        <c:axId val="96633600"/>
        <c:scaling>
          <c:orientation val="minMax"/>
        </c:scaling>
        <c:delete val="1"/>
        <c:axPos val="l"/>
        <c:numFmt formatCode="0%" sourceLinked="1"/>
        <c:majorTickMark val="out"/>
        <c:minorTickMark val="none"/>
        <c:tickLblPos val="nextTo"/>
        <c:crossAx val="96627712"/>
        <c:crosses val="autoZero"/>
        <c:crossBetween val="between"/>
        <c:majorUnit val="0.5"/>
      </c:valAx>
      <c:spPr>
        <a:noFill/>
        <a:ln w="25400">
          <a:noFill/>
        </a:ln>
      </c:spPr>
    </c:plotArea>
    <c:legend>
      <c:legendPos val="r"/>
      <c:layout>
        <c:manualLayout>
          <c:xMode val="edge"/>
          <c:yMode val="edge"/>
          <c:x val="0.115859377194363"/>
          <c:y val="0.86488194500661097"/>
          <c:w val="0.77690969347944205"/>
          <c:h val="6.1880424908029599E-2"/>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800084323757705E-3"/>
          <c:y val="0.104492399724264"/>
          <c:w val="0.95319336349237105"/>
          <c:h val="0.83619724163485598"/>
        </c:manualLayout>
      </c:layout>
      <c:barChart>
        <c:barDir val="bar"/>
        <c:grouping val="clustered"/>
        <c:varyColors val="0"/>
        <c:ser>
          <c:idx val="0"/>
          <c:order val="0"/>
          <c:tx>
            <c:strRef>
              <c:f>Hoja1!$B$1</c:f>
              <c:strCache>
                <c:ptCount val="1"/>
                <c:pt idx="0">
                  <c:v>Tradicional</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0.411884087520341"/>
                  <c:y val="8.47906022636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Mixto</c:v>
                </c:pt>
              </c:strCache>
            </c:strRef>
          </c:cat>
          <c:val>
            <c:numRef>
              <c:f>Hoja1!$B$2</c:f>
              <c:numCache>
                <c:formatCode>0%</c:formatCode>
                <c:ptCount val="1"/>
                <c:pt idx="0">
                  <c:v>0.89</c:v>
                </c:pt>
              </c:numCache>
            </c:numRef>
          </c:val>
        </c:ser>
        <c:ser>
          <c:idx val="1"/>
          <c:order val="1"/>
          <c:tx>
            <c:strRef>
              <c:f>Hoja1!$C$1</c:f>
              <c:strCache>
                <c:ptCount val="1"/>
                <c:pt idx="0">
                  <c:v>On Line</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8.1195787862432797E-2"/>
                  <c:y val="-2.96767107922746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Mixto</c:v>
                </c:pt>
              </c:strCache>
            </c:strRef>
          </c:cat>
          <c:val>
            <c:numRef>
              <c:f>Hoja1!$C$2</c:f>
              <c:numCache>
                <c:formatCode>0%</c:formatCode>
                <c:ptCount val="1"/>
                <c:pt idx="0">
                  <c:v>0.11</c:v>
                </c:pt>
              </c:numCache>
            </c:numRef>
          </c:val>
        </c:ser>
        <c:dLbls>
          <c:showLegendKey val="0"/>
          <c:showVal val="0"/>
          <c:showCatName val="0"/>
          <c:showSerName val="0"/>
          <c:showPercent val="0"/>
          <c:showBubbleSize val="0"/>
        </c:dLbls>
        <c:gapWidth val="150"/>
        <c:axId val="96695040"/>
        <c:axId val="96696576"/>
      </c:barChart>
      <c:catAx>
        <c:axId val="96695040"/>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6696576"/>
        <c:crosses val="autoZero"/>
        <c:auto val="1"/>
        <c:lblAlgn val="ctr"/>
        <c:lblOffset val="100"/>
        <c:noMultiLvlLbl val="0"/>
      </c:catAx>
      <c:valAx>
        <c:axId val="96696576"/>
        <c:scaling>
          <c:orientation val="minMax"/>
        </c:scaling>
        <c:delete val="1"/>
        <c:axPos val="b"/>
        <c:numFmt formatCode="0%" sourceLinked="1"/>
        <c:majorTickMark val="out"/>
        <c:minorTickMark val="none"/>
        <c:tickLblPos val="nextTo"/>
        <c:crossAx val="96695040"/>
        <c:crosses val="autoZero"/>
        <c:crossBetween val="between"/>
        <c:majorUnit val="0.5"/>
      </c:valAx>
      <c:spPr>
        <a:ln>
          <a:noFill/>
        </a:ln>
      </c:spPr>
    </c:plotArea>
    <c:legend>
      <c:legendPos val="b"/>
      <c:layout>
        <c:manualLayout>
          <c:xMode val="edge"/>
          <c:yMode val="edge"/>
          <c:x val="0.288091548252561"/>
          <c:y val="0.81633041854794097"/>
          <c:w val="0.276820561261089"/>
          <c:h val="0.10740699322175901"/>
        </c:manualLayout>
      </c:layout>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0507765762275"/>
          <c:y val="2.7435968600283901E-3"/>
          <c:w val="0.84169194480212395"/>
          <c:h val="0.99725636600964196"/>
        </c:manualLayout>
      </c:layout>
      <c:barChart>
        <c:barDir val="bar"/>
        <c:grouping val="clustered"/>
        <c:varyColors val="0"/>
        <c:ser>
          <c:idx val="0"/>
          <c:order val="0"/>
          <c:tx>
            <c:strRef>
              <c:f>Hoja1!$B$1</c:f>
              <c:strCache>
                <c:ptCount val="1"/>
                <c:pt idx="0">
                  <c:v>Columna2</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2700000" scaled="1"/>
              <a:tileRect/>
            </a:gradFill>
          </c:spPr>
          <c:invertIfNegative val="0"/>
          <c:dLbls>
            <c:dLbl>
              <c:idx val="0"/>
              <c:layout>
                <c:manualLayout>
                  <c:x val="-0.36805555555555602"/>
                  <c:y val="1.46923740794128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Urbano</c:v>
                </c:pt>
              </c:strCache>
            </c:strRef>
          </c:cat>
          <c:val>
            <c:numRef>
              <c:f>Hoja1!$B$2</c:f>
              <c:numCache>
                <c:formatCode>0%</c:formatCode>
                <c:ptCount val="1"/>
                <c:pt idx="0">
                  <c:v>0.81</c:v>
                </c:pt>
              </c:numCache>
            </c:numRef>
          </c:val>
        </c:ser>
        <c:ser>
          <c:idx val="1"/>
          <c:order val="1"/>
          <c:tx>
            <c:strRef>
              <c:f>Hoja1!$C$1</c:f>
              <c:strCache>
                <c:ptCount val="1"/>
                <c:pt idx="0">
                  <c:v>Columna3</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11527777777777801"/>
                  <c:y val="2.20385611191192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Urbano</c:v>
                </c:pt>
              </c:strCache>
            </c:strRef>
          </c:cat>
          <c:val>
            <c:numRef>
              <c:f>Hoja1!$C$2</c:f>
              <c:numCache>
                <c:formatCode>0%</c:formatCode>
                <c:ptCount val="1"/>
                <c:pt idx="0">
                  <c:v>0.19</c:v>
                </c:pt>
              </c:numCache>
            </c:numRef>
          </c:val>
        </c:ser>
        <c:dLbls>
          <c:showLegendKey val="0"/>
          <c:showVal val="0"/>
          <c:showCatName val="0"/>
          <c:showSerName val="0"/>
          <c:showPercent val="0"/>
          <c:showBubbleSize val="0"/>
        </c:dLbls>
        <c:gapWidth val="150"/>
        <c:axId val="96776192"/>
        <c:axId val="96777728"/>
      </c:barChart>
      <c:catAx>
        <c:axId val="96776192"/>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6777728"/>
        <c:crosses val="autoZero"/>
        <c:auto val="1"/>
        <c:lblAlgn val="ctr"/>
        <c:lblOffset val="100"/>
        <c:noMultiLvlLbl val="0"/>
      </c:catAx>
      <c:valAx>
        <c:axId val="96777728"/>
        <c:scaling>
          <c:orientation val="minMax"/>
        </c:scaling>
        <c:delete val="1"/>
        <c:axPos val="b"/>
        <c:numFmt formatCode="0%" sourceLinked="1"/>
        <c:majorTickMark val="out"/>
        <c:minorTickMark val="none"/>
        <c:tickLblPos val="nextTo"/>
        <c:crossAx val="96776192"/>
        <c:crosses val="autoZero"/>
        <c:crossBetween val="between"/>
        <c:majorUnit val="0.5"/>
      </c:valAx>
    </c:plotArea>
    <c:plotVisOnly val="1"/>
    <c:dispBlanksAs val="gap"/>
    <c:showDLblsOverMax val="0"/>
  </c:chart>
  <c:txPr>
    <a:bodyPr/>
    <a:lstStyle/>
    <a:p>
      <a:pPr>
        <a:defRPr sz="1800"/>
      </a:pPr>
      <a:endParaRPr lang="es-MX"/>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539737532808401"/>
          <c:y val="8.4687228735985998E-2"/>
          <c:w val="0.89460262467191598"/>
          <c:h val="0.90468434718278901"/>
        </c:manualLayout>
      </c:layout>
      <c:barChart>
        <c:barDir val="bar"/>
        <c:grouping val="clustered"/>
        <c:varyColors val="0"/>
        <c:ser>
          <c:idx val="0"/>
          <c:order val="0"/>
          <c:tx>
            <c:strRef>
              <c:f>Hoja1!$B$1</c:f>
              <c:strCache>
                <c:ptCount val="1"/>
                <c:pt idx="0">
                  <c:v>Columna2</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0.42962962962963003"/>
                  <c:y val="8.4703569188309697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Rural</c:v>
                </c:pt>
              </c:strCache>
            </c:strRef>
          </c:cat>
          <c:val>
            <c:numRef>
              <c:f>Hoja1!$B$2</c:f>
              <c:numCache>
                <c:formatCode>0%</c:formatCode>
                <c:ptCount val="1"/>
                <c:pt idx="0">
                  <c:v>0.86</c:v>
                </c:pt>
              </c:numCache>
            </c:numRef>
          </c:val>
        </c:ser>
        <c:ser>
          <c:idx val="1"/>
          <c:order val="1"/>
          <c:tx>
            <c:strRef>
              <c:f>Hoja1!$C$1</c:f>
              <c:strCache>
                <c:ptCount val="1"/>
                <c:pt idx="0">
                  <c:v>Columna3</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9.4814814814814796E-2"/>
                  <c:y val="2.964624921590839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c:f>
              <c:strCache>
                <c:ptCount val="1"/>
                <c:pt idx="0">
                  <c:v>Rural</c:v>
                </c:pt>
              </c:strCache>
            </c:strRef>
          </c:cat>
          <c:val>
            <c:numRef>
              <c:f>Hoja1!$C$2</c:f>
              <c:numCache>
                <c:formatCode>0%</c:formatCode>
                <c:ptCount val="1"/>
                <c:pt idx="0">
                  <c:v>0.14000000000000001</c:v>
                </c:pt>
              </c:numCache>
            </c:numRef>
          </c:val>
        </c:ser>
        <c:dLbls>
          <c:showLegendKey val="0"/>
          <c:showVal val="0"/>
          <c:showCatName val="0"/>
          <c:showSerName val="0"/>
          <c:showPercent val="0"/>
          <c:showBubbleSize val="0"/>
        </c:dLbls>
        <c:gapWidth val="150"/>
        <c:axId val="98273536"/>
        <c:axId val="98283520"/>
      </c:barChart>
      <c:catAx>
        <c:axId val="98273536"/>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8283520"/>
        <c:crosses val="autoZero"/>
        <c:auto val="1"/>
        <c:lblAlgn val="ctr"/>
        <c:lblOffset val="100"/>
        <c:noMultiLvlLbl val="0"/>
      </c:catAx>
      <c:valAx>
        <c:axId val="98283520"/>
        <c:scaling>
          <c:orientation val="minMax"/>
        </c:scaling>
        <c:delete val="1"/>
        <c:axPos val="b"/>
        <c:numFmt formatCode="0%" sourceLinked="1"/>
        <c:majorTickMark val="out"/>
        <c:minorTickMark val="none"/>
        <c:tickLblPos val="nextTo"/>
        <c:crossAx val="98273536"/>
        <c:crosses val="autoZero"/>
        <c:crossBetween val="between"/>
        <c:majorUnit val="0.5"/>
      </c:valAx>
      <c:spPr>
        <a:noFill/>
        <a:ln w="25400">
          <a:noFill/>
        </a:ln>
      </c:spPr>
    </c:plotArea>
    <c:plotVisOnly val="1"/>
    <c:dispBlanksAs val="gap"/>
    <c:showDLblsOverMax val="0"/>
  </c:chart>
  <c:txPr>
    <a:bodyPr/>
    <a:lstStyle/>
    <a:p>
      <a:pPr>
        <a:defRPr sz="1800"/>
      </a:pPr>
      <a:endParaRPr lang="es-MX"/>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3651788461319299E-2"/>
          <c:y val="0"/>
          <c:w val="0.95319336349237105"/>
          <c:h val="0.78692652811277597"/>
        </c:manualLayout>
      </c:layout>
      <c:barChart>
        <c:barDir val="col"/>
        <c:grouping val="percentStacked"/>
        <c:varyColors val="0"/>
        <c:ser>
          <c:idx val="0"/>
          <c:order val="0"/>
          <c:tx>
            <c:strRef>
              <c:f>Hoja1!$B$1</c:f>
              <c:strCache>
                <c:ptCount val="1"/>
                <c:pt idx="0">
                  <c:v>Tradicional</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Hoja1!$B$2:$B$4</c:f>
              <c:numCache>
                <c:formatCode>0%</c:formatCode>
                <c:ptCount val="3"/>
                <c:pt idx="0">
                  <c:v>0.77</c:v>
                </c:pt>
                <c:pt idx="1">
                  <c:v>0.85</c:v>
                </c:pt>
                <c:pt idx="2">
                  <c:v>0.84</c:v>
                </c:pt>
              </c:numCache>
            </c:numRef>
          </c:val>
        </c:ser>
        <c:ser>
          <c:idx val="1"/>
          <c:order val="1"/>
          <c:tx>
            <c:strRef>
              <c:f>Hoja1!$C$1</c:f>
              <c:strCache>
                <c:ptCount val="1"/>
                <c:pt idx="0">
                  <c:v>On Line</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Hoja1!$C$2:$C$4</c:f>
              <c:numCache>
                <c:formatCode>0%</c:formatCode>
                <c:ptCount val="3"/>
                <c:pt idx="0">
                  <c:v>0.23</c:v>
                </c:pt>
                <c:pt idx="1">
                  <c:v>0.15</c:v>
                </c:pt>
                <c:pt idx="2">
                  <c:v>0.16</c:v>
                </c:pt>
              </c:numCache>
            </c:numRef>
          </c:val>
        </c:ser>
        <c:dLbls>
          <c:showLegendKey val="0"/>
          <c:showVal val="0"/>
          <c:showCatName val="0"/>
          <c:showSerName val="0"/>
          <c:showPercent val="0"/>
          <c:showBubbleSize val="0"/>
        </c:dLbls>
        <c:gapWidth val="150"/>
        <c:overlap val="100"/>
        <c:axId val="98365440"/>
        <c:axId val="98366976"/>
      </c:barChart>
      <c:catAx>
        <c:axId val="98365440"/>
        <c:scaling>
          <c:orientation val="minMax"/>
        </c:scaling>
        <c:delete val="0"/>
        <c:axPos val="b"/>
        <c:numFmt formatCode="General" sourceLinked="1"/>
        <c:majorTickMark val="out"/>
        <c:minorTickMark val="none"/>
        <c:tickLblPos val="nextTo"/>
        <c:spPr>
          <a:solidFill>
            <a:schemeClr val="bg1"/>
          </a:solidFill>
          <a:ln>
            <a:solidFill>
              <a:schemeClr val="bg1"/>
            </a:solidFill>
          </a:ln>
        </c:spPr>
        <c:txPr>
          <a:bodyPr/>
          <a:lstStyle/>
          <a:p>
            <a:pPr>
              <a:defRPr>
                <a:solidFill>
                  <a:schemeClr val="tx1">
                    <a:lumMod val="65000"/>
                    <a:lumOff val="35000"/>
                  </a:schemeClr>
                </a:solidFill>
              </a:defRPr>
            </a:pPr>
            <a:endParaRPr lang="es-MX"/>
          </a:p>
        </c:txPr>
        <c:crossAx val="98366976"/>
        <c:crosses val="autoZero"/>
        <c:auto val="1"/>
        <c:lblAlgn val="ctr"/>
        <c:lblOffset val="100"/>
        <c:noMultiLvlLbl val="0"/>
      </c:catAx>
      <c:valAx>
        <c:axId val="98366976"/>
        <c:scaling>
          <c:orientation val="minMax"/>
        </c:scaling>
        <c:delete val="1"/>
        <c:axPos val="l"/>
        <c:numFmt formatCode="0%" sourceLinked="1"/>
        <c:majorTickMark val="out"/>
        <c:minorTickMark val="none"/>
        <c:tickLblPos val="nextTo"/>
        <c:crossAx val="98365440"/>
        <c:crosses val="autoZero"/>
        <c:crossBetween val="between"/>
        <c:majorUnit val="0.5"/>
      </c:valAx>
      <c:spPr>
        <a:noFill/>
        <a:ln w="25400">
          <a:noFill/>
        </a:ln>
      </c:spPr>
    </c:plotArea>
    <c:legend>
      <c:legendPos val="r"/>
      <c:layout>
        <c:manualLayout>
          <c:xMode val="edge"/>
          <c:yMode val="edge"/>
          <c:x val="0.34496936662789301"/>
          <c:y val="0.84888950260638196"/>
          <c:w val="0.31280058977993302"/>
          <c:h val="0.148696907257375"/>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800084323757705E-3"/>
          <c:y val="2.7437415772310499E-3"/>
          <c:w val="0.95319336349237105"/>
          <c:h val="0.87011348363364704"/>
        </c:manualLayout>
      </c:layout>
      <c:barChart>
        <c:barDir val="bar"/>
        <c:grouping val="percentStack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Mixto</c:v>
                </c:pt>
              </c:strCache>
            </c:strRef>
          </c:cat>
          <c:val>
            <c:numRef>
              <c:f>Hoja1!$B$2</c:f>
              <c:numCache>
                <c:formatCode>0%</c:formatCode>
                <c:ptCount val="1"/>
                <c:pt idx="0">
                  <c:v>0.59</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Mixto</c:v>
                </c:pt>
              </c:strCache>
            </c:strRef>
          </c:cat>
          <c:val>
            <c:numRef>
              <c:f>Hoja1!$C$2</c:f>
              <c:numCache>
                <c:formatCode>0%</c:formatCode>
                <c:ptCount val="1"/>
                <c:pt idx="0">
                  <c:v>0.21</c:v>
                </c:pt>
              </c:numCache>
            </c:numRef>
          </c:val>
        </c:ser>
        <c:ser>
          <c:idx val="2"/>
          <c:order val="2"/>
          <c:tx>
            <c:strRef>
              <c:f>Hoja1!$D$1</c:f>
              <c:strCache>
                <c:ptCount val="1"/>
                <c:pt idx="0">
                  <c:v>Cualquiera</c:v>
                </c:pt>
              </c:strCache>
            </c:strRef>
          </c:tx>
          <c:spPr>
            <a:solidFill>
              <a:schemeClr val="tx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Hoja1!$A$2</c:f>
              <c:strCache>
                <c:ptCount val="1"/>
                <c:pt idx="0">
                  <c:v>Mixto</c:v>
                </c:pt>
              </c:strCache>
            </c:strRef>
          </c:cat>
          <c:val>
            <c:numRef>
              <c:f>Hoja1!$D$2</c:f>
              <c:numCache>
                <c:formatCode>0%</c:formatCode>
                <c:ptCount val="1"/>
                <c:pt idx="0">
                  <c:v>0.21</c:v>
                </c:pt>
              </c:numCache>
            </c:numRef>
          </c:val>
        </c:ser>
        <c:dLbls>
          <c:showLegendKey val="0"/>
          <c:showVal val="0"/>
          <c:showCatName val="0"/>
          <c:showSerName val="0"/>
          <c:showPercent val="0"/>
          <c:showBubbleSize val="0"/>
        </c:dLbls>
        <c:gapWidth val="150"/>
        <c:overlap val="100"/>
        <c:axId val="98434432"/>
        <c:axId val="98452608"/>
      </c:barChart>
      <c:catAx>
        <c:axId val="98434432"/>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8452608"/>
        <c:crosses val="autoZero"/>
        <c:auto val="1"/>
        <c:lblAlgn val="ctr"/>
        <c:lblOffset val="100"/>
        <c:noMultiLvlLbl val="0"/>
      </c:catAx>
      <c:valAx>
        <c:axId val="98452608"/>
        <c:scaling>
          <c:orientation val="minMax"/>
        </c:scaling>
        <c:delete val="1"/>
        <c:axPos val="b"/>
        <c:numFmt formatCode="0%" sourceLinked="1"/>
        <c:majorTickMark val="out"/>
        <c:minorTickMark val="none"/>
        <c:tickLblPos val="nextTo"/>
        <c:crossAx val="98434432"/>
        <c:crosses val="autoZero"/>
        <c:crossBetween val="between"/>
        <c:majorUnit val="0.5"/>
      </c:valAx>
      <c:spPr>
        <a:ln>
          <a:noFill/>
        </a:ln>
      </c:spPr>
    </c:plotArea>
    <c:legend>
      <c:legendPos val="b"/>
      <c:layout>
        <c:manualLayout>
          <c:xMode val="edge"/>
          <c:yMode val="edge"/>
          <c:x val="0.29252046720881703"/>
          <c:y val="0.66794698250609696"/>
          <c:w val="0.386208317122268"/>
          <c:h val="0.10740699322175901"/>
        </c:manualLayout>
      </c:layout>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0507765762275"/>
          <c:y val="2.7435968600283901E-3"/>
          <c:w val="0.84169194480212395"/>
          <c:h val="0.99725636600964196"/>
        </c:manualLayout>
      </c:layout>
      <c:barChart>
        <c:barDir val="bar"/>
        <c:grouping val="percentStack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0" scaled="1"/>
              <a:tileRect/>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Urbano</c:v>
                </c:pt>
              </c:strCache>
            </c:strRef>
          </c:cat>
          <c:val>
            <c:numRef>
              <c:f>Hoja1!$B$2</c:f>
              <c:numCache>
                <c:formatCode>0%</c:formatCode>
                <c:ptCount val="1"/>
                <c:pt idx="0">
                  <c:v>0.51</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Urbano</c:v>
                </c:pt>
              </c:strCache>
            </c:strRef>
          </c:cat>
          <c:val>
            <c:numRef>
              <c:f>Hoja1!$C$2</c:f>
              <c:numCache>
                <c:formatCode>0%</c:formatCode>
                <c:ptCount val="1"/>
                <c:pt idx="0">
                  <c:v>0.27</c:v>
                </c:pt>
              </c:numCache>
            </c:numRef>
          </c:val>
        </c:ser>
        <c:ser>
          <c:idx val="2"/>
          <c:order val="2"/>
          <c:tx>
            <c:strRef>
              <c:f>Hoja1!$D$1</c:f>
              <c:strCache>
                <c:ptCount val="1"/>
                <c:pt idx="0">
                  <c:v>Cualquiera</c:v>
                </c:pt>
              </c:strCache>
            </c:strRef>
          </c:tx>
          <c:spPr>
            <a:solidFill>
              <a:schemeClr val="tx1"/>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c:f>
              <c:strCache>
                <c:ptCount val="1"/>
                <c:pt idx="0">
                  <c:v>Urbano</c:v>
                </c:pt>
              </c:strCache>
            </c:strRef>
          </c:cat>
          <c:val>
            <c:numRef>
              <c:f>Hoja1!$D$2</c:f>
              <c:numCache>
                <c:formatCode>0%</c:formatCode>
                <c:ptCount val="1"/>
                <c:pt idx="0">
                  <c:v>0.22</c:v>
                </c:pt>
              </c:numCache>
            </c:numRef>
          </c:val>
        </c:ser>
        <c:dLbls>
          <c:showLegendKey val="0"/>
          <c:showVal val="0"/>
          <c:showCatName val="0"/>
          <c:showSerName val="0"/>
          <c:showPercent val="0"/>
          <c:showBubbleSize val="0"/>
        </c:dLbls>
        <c:gapWidth val="150"/>
        <c:overlap val="100"/>
        <c:axId val="98513664"/>
        <c:axId val="98515200"/>
      </c:barChart>
      <c:catAx>
        <c:axId val="98513664"/>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8515200"/>
        <c:crosses val="autoZero"/>
        <c:auto val="1"/>
        <c:lblAlgn val="ctr"/>
        <c:lblOffset val="100"/>
        <c:noMultiLvlLbl val="0"/>
      </c:catAx>
      <c:valAx>
        <c:axId val="98515200"/>
        <c:scaling>
          <c:orientation val="minMax"/>
        </c:scaling>
        <c:delete val="1"/>
        <c:axPos val="b"/>
        <c:numFmt formatCode="0%" sourceLinked="1"/>
        <c:majorTickMark val="out"/>
        <c:minorTickMark val="none"/>
        <c:tickLblPos val="nextTo"/>
        <c:crossAx val="98513664"/>
        <c:crosses val="autoZero"/>
        <c:crossBetween val="between"/>
        <c:majorUnit val="0.5"/>
      </c:valAx>
      <c:spPr>
        <a:noFill/>
        <a:ln w="25400">
          <a:noFill/>
        </a:ln>
      </c:spPr>
    </c:plotArea>
    <c:plotVisOnly val="1"/>
    <c:dispBlanksAs val="gap"/>
    <c:showDLblsOverMax val="0"/>
  </c:chart>
  <c:txPr>
    <a:bodyPr/>
    <a:lstStyle/>
    <a:p>
      <a:pPr>
        <a:defRPr sz="1800"/>
      </a:pPr>
      <a:endParaRPr lang="es-MX"/>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539737532808401"/>
          <c:y val="9.5315652817210897E-2"/>
          <c:w val="0.89460262467191598"/>
          <c:h val="0.90468434718278901"/>
        </c:manualLayout>
      </c:layout>
      <c:barChart>
        <c:barDir val="bar"/>
        <c:grouping val="percentStacked"/>
        <c:varyColors val="0"/>
        <c:ser>
          <c:idx val="0"/>
          <c:order val="0"/>
          <c:tx>
            <c:strRef>
              <c:f>Hoja1!$B$1</c:f>
              <c:strCache>
                <c:ptCount val="1"/>
                <c:pt idx="0">
                  <c:v>Columna2</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Rural</c:v>
                </c:pt>
              </c:strCache>
            </c:strRef>
          </c:cat>
          <c:val>
            <c:numRef>
              <c:f>Hoja1!$B$2</c:f>
              <c:numCache>
                <c:formatCode>0%</c:formatCode>
                <c:ptCount val="1"/>
                <c:pt idx="0">
                  <c:v>0.42</c:v>
                </c:pt>
              </c:numCache>
            </c:numRef>
          </c:val>
        </c:ser>
        <c:ser>
          <c:idx val="1"/>
          <c:order val="1"/>
          <c:tx>
            <c:strRef>
              <c:f>Hoja1!$C$1</c:f>
              <c:strCache>
                <c:ptCount val="1"/>
                <c:pt idx="0">
                  <c:v>Columna3</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c:f>
              <c:strCache>
                <c:ptCount val="1"/>
                <c:pt idx="0">
                  <c:v>Rural</c:v>
                </c:pt>
              </c:strCache>
            </c:strRef>
          </c:cat>
          <c:val>
            <c:numRef>
              <c:f>Hoja1!$C$2</c:f>
              <c:numCache>
                <c:formatCode>0%</c:formatCode>
                <c:ptCount val="1"/>
                <c:pt idx="0">
                  <c:v>0.28999999999999998</c:v>
                </c:pt>
              </c:numCache>
            </c:numRef>
          </c:val>
        </c:ser>
        <c:ser>
          <c:idx val="2"/>
          <c:order val="2"/>
          <c:tx>
            <c:strRef>
              <c:f>Hoja1!$D$1</c:f>
              <c:strCache>
                <c:ptCount val="1"/>
                <c:pt idx="0">
                  <c:v>Columna4</c:v>
                </c:pt>
              </c:strCache>
            </c:strRef>
          </c:tx>
          <c:spPr>
            <a:solidFill>
              <a:schemeClr val="tx1"/>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c:f>
              <c:strCache>
                <c:ptCount val="1"/>
                <c:pt idx="0">
                  <c:v>Rural</c:v>
                </c:pt>
              </c:strCache>
            </c:strRef>
          </c:cat>
          <c:val>
            <c:numRef>
              <c:f>Hoja1!$D$2</c:f>
              <c:numCache>
                <c:formatCode>0%</c:formatCode>
                <c:ptCount val="1"/>
                <c:pt idx="0">
                  <c:v>0.28000000000000003</c:v>
                </c:pt>
              </c:numCache>
            </c:numRef>
          </c:val>
        </c:ser>
        <c:dLbls>
          <c:showLegendKey val="0"/>
          <c:showVal val="0"/>
          <c:showCatName val="0"/>
          <c:showSerName val="0"/>
          <c:showPercent val="0"/>
          <c:showBubbleSize val="0"/>
        </c:dLbls>
        <c:gapWidth val="150"/>
        <c:overlap val="100"/>
        <c:axId val="98567680"/>
        <c:axId val="98569216"/>
      </c:barChart>
      <c:catAx>
        <c:axId val="98567680"/>
        <c:scaling>
          <c:orientation val="minMax"/>
        </c:scaling>
        <c:delete val="0"/>
        <c:axPos val="l"/>
        <c:numFmt formatCode="General" sourceLinked="1"/>
        <c:majorTickMark val="out"/>
        <c:minorTickMark val="none"/>
        <c:tickLblPos val="nextTo"/>
        <c:spPr>
          <a:ln>
            <a:noFill/>
          </a:ln>
        </c:spPr>
        <c:txPr>
          <a:bodyPr/>
          <a:lstStyle/>
          <a:p>
            <a:pPr>
              <a:defRPr>
                <a:solidFill>
                  <a:schemeClr val="tx1">
                    <a:lumMod val="65000"/>
                    <a:lumOff val="35000"/>
                  </a:schemeClr>
                </a:solidFill>
              </a:defRPr>
            </a:pPr>
            <a:endParaRPr lang="es-MX"/>
          </a:p>
        </c:txPr>
        <c:crossAx val="98569216"/>
        <c:crosses val="autoZero"/>
        <c:auto val="1"/>
        <c:lblAlgn val="ctr"/>
        <c:lblOffset val="100"/>
        <c:noMultiLvlLbl val="0"/>
      </c:catAx>
      <c:valAx>
        <c:axId val="98569216"/>
        <c:scaling>
          <c:orientation val="minMax"/>
        </c:scaling>
        <c:delete val="1"/>
        <c:axPos val="b"/>
        <c:numFmt formatCode="0%" sourceLinked="1"/>
        <c:majorTickMark val="out"/>
        <c:minorTickMark val="none"/>
        <c:tickLblPos val="nextTo"/>
        <c:crossAx val="98567680"/>
        <c:crosses val="autoZero"/>
        <c:crossBetween val="between"/>
        <c:majorUnit val="0.5"/>
      </c:valAx>
    </c:plotArea>
    <c:plotVisOnly val="1"/>
    <c:dispBlanksAs val="gap"/>
    <c:showDLblsOverMax val="0"/>
  </c:chart>
  <c:txPr>
    <a:bodyPr/>
    <a:lstStyle/>
    <a:p>
      <a:pPr>
        <a:defRPr sz="18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90951813838599"/>
          <c:y val="8.7763057478131498E-3"/>
          <c:w val="0.71909048186161395"/>
          <c:h val="0.99122369425218704"/>
        </c:manualLayout>
      </c:layout>
      <c:barChart>
        <c:barDir val="bar"/>
        <c:grouping val="clustered"/>
        <c:varyColors val="0"/>
        <c:ser>
          <c:idx val="0"/>
          <c:order val="0"/>
          <c:tx>
            <c:strRef>
              <c:f>Hoja1!$B$1</c:f>
              <c:strCache>
                <c:ptCount val="1"/>
                <c:pt idx="0">
                  <c:v>Porcentaje</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8100000" scaled="1"/>
              <a:tileRect/>
            </a:gradFill>
            <a:ln>
              <a:solidFill>
                <a:srgbClr val="F25829"/>
              </a:solidFill>
            </a:ln>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Hoja1!$A$2:$A$7</c:f>
              <c:strCache>
                <c:ptCount val="6"/>
                <c:pt idx="0">
                  <c:v>Posgrado</c:v>
                </c:pt>
                <c:pt idx="1">
                  <c:v>Licenciatura</c:v>
                </c:pt>
                <c:pt idx="2">
                  <c:v>Bachillerato</c:v>
                </c:pt>
                <c:pt idx="3">
                  <c:v>Secundaria</c:v>
                </c:pt>
                <c:pt idx="4">
                  <c:v>Primaria</c:v>
                </c:pt>
                <c:pt idx="5">
                  <c:v>Ninguno</c:v>
                </c:pt>
              </c:strCache>
            </c:strRef>
          </c:cat>
          <c:val>
            <c:numRef>
              <c:f>Hoja1!$B$2:$B$7</c:f>
              <c:numCache>
                <c:formatCode>_-* #,##0_-;\-* #,##0_-;_-* "-"??_-;_-@_-</c:formatCode>
                <c:ptCount val="6"/>
                <c:pt idx="0">
                  <c:v>1</c:v>
                </c:pt>
                <c:pt idx="1">
                  <c:v>15</c:v>
                </c:pt>
                <c:pt idx="2">
                  <c:v>23</c:v>
                </c:pt>
                <c:pt idx="3">
                  <c:v>29</c:v>
                </c:pt>
                <c:pt idx="4">
                  <c:v>27</c:v>
                </c:pt>
                <c:pt idx="5">
                  <c:v>5</c:v>
                </c:pt>
              </c:numCache>
            </c:numRef>
          </c:val>
        </c:ser>
        <c:dLbls>
          <c:showLegendKey val="0"/>
          <c:showVal val="0"/>
          <c:showCatName val="0"/>
          <c:showSerName val="0"/>
          <c:showPercent val="0"/>
          <c:showBubbleSize val="0"/>
        </c:dLbls>
        <c:gapWidth val="150"/>
        <c:axId val="79408512"/>
        <c:axId val="81486976"/>
      </c:barChart>
      <c:catAx>
        <c:axId val="79408512"/>
        <c:scaling>
          <c:orientation val="minMax"/>
        </c:scaling>
        <c:delete val="0"/>
        <c:axPos val="l"/>
        <c:numFmt formatCode="General" sourceLinked="0"/>
        <c:majorTickMark val="out"/>
        <c:minorTickMark val="none"/>
        <c:tickLblPos val="nextTo"/>
        <c:txPr>
          <a:bodyPr/>
          <a:lstStyle/>
          <a:p>
            <a:pPr>
              <a:defRPr sz="1500">
                <a:solidFill>
                  <a:schemeClr val="tx1">
                    <a:lumMod val="65000"/>
                    <a:lumOff val="35000"/>
                  </a:schemeClr>
                </a:solidFill>
              </a:defRPr>
            </a:pPr>
            <a:endParaRPr lang="es-MX"/>
          </a:p>
        </c:txPr>
        <c:crossAx val="81486976"/>
        <c:crosses val="autoZero"/>
        <c:auto val="1"/>
        <c:lblAlgn val="ctr"/>
        <c:lblOffset val="100"/>
        <c:noMultiLvlLbl val="0"/>
      </c:catAx>
      <c:valAx>
        <c:axId val="81486976"/>
        <c:scaling>
          <c:orientation val="minMax"/>
        </c:scaling>
        <c:delete val="1"/>
        <c:axPos val="b"/>
        <c:majorGridlines>
          <c:spPr>
            <a:ln>
              <a:noFill/>
            </a:ln>
          </c:spPr>
        </c:majorGridlines>
        <c:numFmt formatCode="_-* #,##0_-;\-* #,##0_-;_-* &quot;-&quot;??_-;_-@_-" sourceLinked="1"/>
        <c:majorTickMark val="out"/>
        <c:minorTickMark val="none"/>
        <c:tickLblPos val="nextTo"/>
        <c:crossAx val="79408512"/>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3651788461319299E-2"/>
          <c:y val="0"/>
          <c:w val="0.95319336349237105"/>
          <c:h val="0.800930945797935"/>
        </c:manualLayout>
      </c:layout>
      <c:barChart>
        <c:barDir val="col"/>
        <c:grouping val="percentStack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100000" b="100000"/>
              </a:path>
              <a:tileRect t="-100000" r="-100000"/>
            </a:gradFill>
          </c:spPr>
          <c:invertIfNegative val="0"/>
          <c:dLbls>
            <c:spPr>
              <a:noFill/>
              <a:ln>
                <a:noFill/>
              </a:ln>
              <a:effectLst/>
            </c:spPr>
            <c:txPr>
              <a:bodyPr/>
              <a:lstStyle/>
              <a:p>
                <a:pPr>
                  <a:defRPr sz="1800">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Hoja1!$B$2:$B$4</c:f>
              <c:numCache>
                <c:formatCode>0%</c:formatCode>
                <c:ptCount val="3"/>
                <c:pt idx="0">
                  <c:v>0.42</c:v>
                </c:pt>
                <c:pt idx="1">
                  <c:v>0.5</c:v>
                </c:pt>
                <c:pt idx="2">
                  <c:v>0.59</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Hoja1!$A$2:$A$4</c:f>
              <c:strCache>
                <c:ptCount val="3"/>
                <c:pt idx="0">
                  <c:v>Norte</c:v>
                </c:pt>
                <c:pt idx="1">
                  <c:v>Centro</c:v>
                </c:pt>
                <c:pt idx="2">
                  <c:v>Sur</c:v>
                </c:pt>
              </c:strCache>
            </c:strRef>
          </c:cat>
          <c:val>
            <c:numRef>
              <c:f>Hoja1!$C$2:$C$4</c:f>
              <c:numCache>
                <c:formatCode>0%</c:formatCode>
                <c:ptCount val="3"/>
                <c:pt idx="0">
                  <c:v>0.3</c:v>
                </c:pt>
                <c:pt idx="1">
                  <c:v>0.26</c:v>
                </c:pt>
                <c:pt idx="2">
                  <c:v>0.24</c:v>
                </c:pt>
              </c:numCache>
            </c:numRef>
          </c:val>
        </c:ser>
        <c:ser>
          <c:idx val="2"/>
          <c:order val="2"/>
          <c:tx>
            <c:strRef>
              <c:f>Hoja1!$D$1</c:f>
              <c:strCache>
                <c:ptCount val="1"/>
                <c:pt idx="0">
                  <c:v>Cualquiera</c:v>
                </c:pt>
              </c:strCache>
            </c:strRef>
          </c:tx>
          <c:spPr>
            <a:solidFill>
              <a:schemeClr val="tx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ext>
              </c:extLst>
            </c:dLbl>
            <c:dLbl>
              <c:idx val="1"/>
              <c:dLblPos val="ctr"/>
              <c:showLegendKey val="0"/>
              <c:showVal val="1"/>
              <c:showCatName val="0"/>
              <c:showSerName val="0"/>
              <c:showPercent val="0"/>
              <c:showBubbleSize val="0"/>
              <c:extLst>
                <c:ext xmlns:c15="http://schemas.microsoft.com/office/drawing/2012/chart" uri="{CE6537A1-D6FC-4f65-9D91-7224C49458BB}">
                  <c15:layout/>
                </c:ext>
              </c:extLst>
            </c:dLbl>
            <c:dLbl>
              <c:idx val="2"/>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Hoja1!$A$2:$A$4</c:f>
              <c:strCache>
                <c:ptCount val="3"/>
                <c:pt idx="0">
                  <c:v>Norte</c:v>
                </c:pt>
                <c:pt idx="1">
                  <c:v>Centro</c:v>
                </c:pt>
                <c:pt idx="2">
                  <c:v>Sur</c:v>
                </c:pt>
              </c:strCache>
            </c:strRef>
          </c:cat>
          <c:val>
            <c:numRef>
              <c:f>Hoja1!$D$2:$D$4</c:f>
              <c:numCache>
                <c:formatCode>0%</c:formatCode>
                <c:ptCount val="3"/>
                <c:pt idx="0">
                  <c:v>0.28000000000000003</c:v>
                </c:pt>
                <c:pt idx="1">
                  <c:v>0.24</c:v>
                </c:pt>
                <c:pt idx="2">
                  <c:v>0.17</c:v>
                </c:pt>
              </c:numCache>
            </c:numRef>
          </c:val>
        </c:ser>
        <c:dLbls>
          <c:showLegendKey val="0"/>
          <c:showVal val="0"/>
          <c:showCatName val="0"/>
          <c:showSerName val="0"/>
          <c:showPercent val="0"/>
          <c:showBubbleSize val="0"/>
        </c:dLbls>
        <c:gapWidth val="150"/>
        <c:overlap val="100"/>
        <c:axId val="98660352"/>
        <c:axId val="98661888"/>
      </c:barChart>
      <c:catAx>
        <c:axId val="98660352"/>
        <c:scaling>
          <c:orientation val="minMax"/>
        </c:scaling>
        <c:delete val="0"/>
        <c:axPos val="b"/>
        <c:numFmt formatCode="General" sourceLinked="1"/>
        <c:majorTickMark val="out"/>
        <c:minorTickMark val="none"/>
        <c:tickLblPos val="nextTo"/>
        <c:spPr>
          <a:solidFill>
            <a:schemeClr val="bg1"/>
          </a:solidFill>
          <a:ln>
            <a:solidFill>
              <a:schemeClr val="bg1"/>
            </a:solidFill>
          </a:ln>
        </c:spPr>
        <c:txPr>
          <a:bodyPr/>
          <a:lstStyle/>
          <a:p>
            <a:pPr>
              <a:defRPr>
                <a:solidFill>
                  <a:schemeClr val="tx1">
                    <a:lumMod val="65000"/>
                    <a:lumOff val="35000"/>
                  </a:schemeClr>
                </a:solidFill>
              </a:defRPr>
            </a:pPr>
            <a:endParaRPr lang="es-MX"/>
          </a:p>
        </c:txPr>
        <c:crossAx val="98661888"/>
        <c:crosses val="autoZero"/>
        <c:auto val="1"/>
        <c:lblAlgn val="ctr"/>
        <c:lblOffset val="100"/>
        <c:noMultiLvlLbl val="0"/>
      </c:catAx>
      <c:valAx>
        <c:axId val="98661888"/>
        <c:scaling>
          <c:orientation val="minMax"/>
        </c:scaling>
        <c:delete val="1"/>
        <c:axPos val="l"/>
        <c:numFmt formatCode="0%" sourceLinked="1"/>
        <c:majorTickMark val="out"/>
        <c:minorTickMark val="none"/>
        <c:tickLblPos val="nextTo"/>
        <c:crossAx val="98660352"/>
        <c:crosses val="autoZero"/>
        <c:crossBetween val="between"/>
        <c:majorUnit val="0.5"/>
      </c:valAx>
      <c:spPr>
        <a:noFill/>
        <a:ln w="25400">
          <a:noFill/>
        </a:ln>
      </c:spPr>
    </c:plotArea>
    <c:legend>
      <c:legendPos val="r"/>
      <c:layout>
        <c:manualLayout>
          <c:xMode val="edge"/>
          <c:yMode val="edge"/>
          <c:x val="0.15218475691876501"/>
          <c:y val="0.88874626931248601"/>
          <c:w val="0.74021453068544296"/>
          <c:h val="0.111253730687514"/>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1693505822162098E-5"/>
          <c:y val="0"/>
          <c:w val="0.99921022468558196"/>
          <c:h val="0.88127261133234402"/>
        </c:manualLayout>
      </c:layout>
      <c:barChart>
        <c:barDir val="col"/>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10800000" scaled="1"/>
              <a:tileRect/>
            </a:gradFill>
          </c:spPr>
          <c:invertIfNegative val="0"/>
          <c:dLbls>
            <c:dLbl>
              <c:idx val="0"/>
              <c:layout>
                <c:manualLayout>
                  <c:x val="3.0677921679507498E-3"/>
                  <c:y val="6.886424958572999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7.804614953049400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648997898964601E-3"/>
                  <c:y val="9.18189994476400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297995797929201E-3"/>
                  <c:y val="8.722804947525800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Hoja1!$A$2:$A$5</c:f>
              <c:strCache>
                <c:ptCount val="4"/>
                <c:pt idx="0">
                  <c:v>Les alcanza bien y pueden ahorrar</c:v>
                </c:pt>
                <c:pt idx="1">
                  <c:v>Les alcanza justo sin grandes dificultades</c:v>
                </c:pt>
                <c:pt idx="2">
                  <c:v> No les alcanza y tienen dificultades</c:v>
                </c:pt>
                <c:pt idx="3">
                  <c:v> No les alcanza y tienen grandes dificultades</c:v>
                </c:pt>
              </c:strCache>
            </c:strRef>
          </c:cat>
          <c:val>
            <c:numRef>
              <c:f>Hoja1!$B$2:$B$5</c:f>
              <c:numCache>
                <c:formatCode>0%</c:formatCode>
                <c:ptCount val="4"/>
                <c:pt idx="0">
                  <c:v>0.51</c:v>
                </c:pt>
                <c:pt idx="1">
                  <c:v>0.46</c:v>
                </c:pt>
                <c:pt idx="2">
                  <c:v>0.54</c:v>
                </c:pt>
                <c:pt idx="3">
                  <c:v>0.54</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7.575067454430299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712371806301099E-17"/>
                  <c:y val="6.65687745995389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8.263709950287599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648997898964601E-3"/>
                  <c:y val="7.11597245719210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Hoja1!$A$2:$A$5</c:f>
              <c:strCache>
                <c:ptCount val="4"/>
                <c:pt idx="0">
                  <c:v>Les alcanza bien y pueden ahorrar</c:v>
                </c:pt>
                <c:pt idx="1">
                  <c:v>Les alcanza justo sin grandes dificultades</c:v>
                </c:pt>
                <c:pt idx="2">
                  <c:v> No les alcanza y tienen dificultades</c:v>
                </c:pt>
                <c:pt idx="3">
                  <c:v> No les alcanza y tienen grandes dificultades</c:v>
                </c:pt>
              </c:strCache>
            </c:strRef>
          </c:cat>
          <c:val>
            <c:numRef>
              <c:f>Hoja1!$C$2:$C$5</c:f>
              <c:numCache>
                <c:formatCode>0%</c:formatCode>
                <c:ptCount val="4"/>
                <c:pt idx="0">
                  <c:v>0.28999999999999998</c:v>
                </c:pt>
                <c:pt idx="1">
                  <c:v>0.28000000000000003</c:v>
                </c:pt>
                <c:pt idx="2">
                  <c:v>0.24</c:v>
                </c:pt>
                <c:pt idx="3">
                  <c:v>0.28000000000000003</c:v>
                </c:pt>
              </c:numCache>
            </c:numRef>
          </c:val>
        </c:ser>
        <c:ser>
          <c:idx val="2"/>
          <c:order val="2"/>
          <c:tx>
            <c:strRef>
              <c:f>Hoja1!$D$1</c:f>
              <c:strCache>
                <c:ptCount val="1"/>
                <c:pt idx="0">
                  <c:v>Cualquiera</c:v>
                </c:pt>
              </c:strCache>
            </c:strRef>
          </c:tx>
          <c:spPr>
            <a:solidFill>
              <a:schemeClr val="tx1"/>
            </a:solidFill>
          </c:spPr>
          <c:invertIfNegative val="0"/>
          <c:dLbls>
            <c:dLbl>
              <c:idx val="0"/>
              <c:layout>
                <c:manualLayout>
                  <c:x val="-2.9297995797929201E-3"/>
                  <c:y val="7.804614953049400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297995797929201E-3"/>
                  <c:y val="0.10100089939240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648997898964601E-3"/>
                  <c:y val="0.1055918493647859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297995797929201E-3"/>
                  <c:y val="8.493257448906700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Hoja1!$A$2:$A$5</c:f>
              <c:strCache>
                <c:ptCount val="4"/>
                <c:pt idx="0">
                  <c:v>Les alcanza bien y pueden ahorrar</c:v>
                </c:pt>
                <c:pt idx="1">
                  <c:v>Les alcanza justo sin grandes dificultades</c:v>
                </c:pt>
                <c:pt idx="2">
                  <c:v> No les alcanza y tienen dificultades</c:v>
                </c:pt>
                <c:pt idx="3">
                  <c:v> No les alcanza y tienen grandes dificultades</c:v>
                </c:pt>
              </c:strCache>
            </c:strRef>
          </c:cat>
          <c:val>
            <c:numRef>
              <c:f>Hoja1!$D$2:$D$5</c:f>
              <c:numCache>
                <c:formatCode>0%</c:formatCode>
                <c:ptCount val="4"/>
                <c:pt idx="0">
                  <c:v>0.19</c:v>
                </c:pt>
                <c:pt idx="1">
                  <c:v>0.25</c:v>
                </c:pt>
                <c:pt idx="2">
                  <c:v>0.21</c:v>
                </c:pt>
                <c:pt idx="3">
                  <c:v>0.18</c:v>
                </c:pt>
              </c:numCache>
            </c:numRef>
          </c:val>
        </c:ser>
        <c:dLbls>
          <c:dLblPos val="outEnd"/>
          <c:showLegendKey val="0"/>
          <c:showVal val="1"/>
          <c:showCatName val="0"/>
          <c:showSerName val="0"/>
          <c:showPercent val="0"/>
          <c:showBubbleSize val="0"/>
        </c:dLbls>
        <c:gapWidth val="150"/>
        <c:axId val="98727424"/>
        <c:axId val="98728960"/>
      </c:barChart>
      <c:catAx>
        <c:axId val="98727424"/>
        <c:scaling>
          <c:orientation val="minMax"/>
        </c:scaling>
        <c:delete val="0"/>
        <c:axPos val="b"/>
        <c:numFmt formatCode="General" sourceLinked="0"/>
        <c:majorTickMark val="out"/>
        <c:minorTickMark val="none"/>
        <c:tickLblPos val="nextTo"/>
        <c:spPr>
          <a:solidFill>
            <a:schemeClr val="bg1"/>
          </a:solidFill>
          <a:ln>
            <a:solidFill>
              <a:schemeClr val="bg1"/>
            </a:solidFill>
          </a:ln>
        </c:spPr>
        <c:txPr>
          <a:bodyPr/>
          <a:lstStyle/>
          <a:p>
            <a:pPr>
              <a:defRPr sz="1600">
                <a:solidFill>
                  <a:schemeClr val="tx1">
                    <a:lumMod val="65000"/>
                    <a:lumOff val="35000"/>
                  </a:schemeClr>
                </a:solidFill>
              </a:defRPr>
            </a:pPr>
            <a:endParaRPr lang="es-MX"/>
          </a:p>
        </c:txPr>
        <c:crossAx val="98728960"/>
        <c:crosses val="autoZero"/>
        <c:auto val="1"/>
        <c:lblAlgn val="ctr"/>
        <c:lblOffset val="100"/>
        <c:noMultiLvlLbl val="0"/>
      </c:catAx>
      <c:valAx>
        <c:axId val="98728960"/>
        <c:scaling>
          <c:orientation val="minMax"/>
          <c:max val="0.8"/>
        </c:scaling>
        <c:delete val="1"/>
        <c:axPos val="l"/>
        <c:numFmt formatCode="0%" sourceLinked="1"/>
        <c:majorTickMark val="out"/>
        <c:minorTickMark val="none"/>
        <c:tickLblPos val="nextTo"/>
        <c:crossAx val="98727424"/>
        <c:crosses val="autoZero"/>
        <c:crossBetween val="between"/>
        <c:majorUnit val="0.5"/>
      </c:valAx>
      <c:spPr>
        <a:noFill/>
        <a:ln w="25400">
          <a:noFill/>
        </a:ln>
      </c:spPr>
    </c:plotArea>
    <c:legend>
      <c:legendPos val="r"/>
      <c:layout>
        <c:manualLayout>
          <c:xMode val="edge"/>
          <c:yMode val="edge"/>
          <c:x val="0.22556653845909799"/>
          <c:y val="0.83452698032615302"/>
          <c:w val="0.557529316135983"/>
          <c:h val="0.101199720060499"/>
        </c:manualLayout>
      </c:layout>
      <c:overlay val="0"/>
      <c:txPr>
        <a:bodyPr/>
        <a:lstStyle/>
        <a:p>
          <a:pPr>
            <a:defRPr sz="1600">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Mixto</c:v>
                </c:pt>
                <c:pt idx="1">
                  <c:v>Rural</c:v>
                </c:pt>
                <c:pt idx="2">
                  <c:v>Urbano</c:v>
                </c:pt>
              </c:strCache>
            </c:strRef>
          </c:cat>
          <c:val>
            <c:numRef>
              <c:f>Hoja1!$B$2:$B$4</c:f>
              <c:numCache>
                <c:formatCode>General</c:formatCode>
                <c:ptCount val="3"/>
                <c:pt idx="0">
                  <c:v>7.1</c:v>
                </c:pt>
                <c:pt idx="1">
                  <c:v>6.8</c:v>
                </c:pt>
                <c:pt idx="2">
                  <c:v>7.3</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Hoja1!$A$2:$A$4</c:f>
              <c:strCache>
                <c:ptCount val="3"/>
                <c:pt idx="0">
                  <c:v>Mixto</c:v>
                </c:pt>
                <c:pt idx="1">
                  <c:v>Rural</c:v>
                </c:pt>
                <c:pt idx="2">
                  <c:v>Urbano</c:v>
                </c:pt>
              </c:strCache>
            </c:strRef>
          </c:cat>
          <c:val>
            <c:numRef>
              <c:f>Hoja1!$C$2:$C$4</c:f>
              <c:numCache>
                <c:formatCode>General</c:formatCode>
                <c:ptCount val="3"/>
                <c:pt idx="0">
                  <c:v>7.3</c:v>
                </c:pt>
                <c:pt idx="1">
                  <c:v>7.5</c:v>
                </c:pt>
                <c:pt idx="2">
                  <c:v>7.6</c:v>
                </c:pt>
              </c:numCache>
            </c:numRef>
          </c:val>
        </c:ser>
        <c:dLbls>
          <c:showLegendKey val="0"/>
          <c:showVal val="0"/>
          <c:showCatName val="0"/>
          <c:showSerName val="0"/>
          <c:showPercent val="0"/>
          <c:showBubbleSize val="0"/>
        </c:dLbls>
        <c:gapWidth val="150"/>
        <c:axId val="98072832"/>
        <c:axId val="98086912"/>
      </c:barChart>
      <c:catAx>
        <c:axId val="98072832"/>
        <c:scaling>
          <c:orientation val="minMax"/>
        </c:scaling>
        <c:delete val="0"/>
        <c:axPos val="l"/>
        <c:numFmt formatCode="General" sourceLinked="0"/>
        <c:majorTickMark val="out"/>
        <c:minorTickMark val="none"/>
        <c:tickLblPos val="nextTo"/>
        <c:spPr>
          <a:ln>
            <a:solidFill>
              <a:schemeClr val="bg1"/>
            </a:solidFill>
          </a:ln>
        </c:spPr>
        <c:txPr>
          <a:bodyPr/>
          <a:lstStyle/>
          <a:p>
            <a:pPr>
              <a:defRPr sz="1800">
                <a:solidFill>
                  <a:schemeClr val="tx1">
                    <a:lumMod val="65000"/>
                    <a:lumOff val="35000"/>
                  </a:schemeClr>
                </a:solidFill>
              </a:defRPr>
            </a:pPr>
            <a:endParaRPr lang="es-MX"/>
          </a:p>
        </c:txPr>
        <c:crossAx val="98086912"/>
        <c:crosses val="autoZero"/>
        <c:auto val="1"/>
        <c:lblAlgn val="ctr"/>
        <c:lblOffset val="100"/>
        <c:noMultiLvlLbl val="0"/>
      </c:catAx>
      <c:valAx>
        <c:axId val="98086912"/>
        <c:scaling>
          <c:orientation val="minMax"/>
        </c:scaling>
        <c:delete val="1"/>
        <c:axPos val="b"/>
        <c:majorGridlines>
          <c:spPr>
            <a:ln>
              <a:noFill/>
            </a:ln>
          </c:spPr>
        </c:majorGridlines>
        <c:numFmt formatCode="General" sourceLinked="1"/>
        <c:majorTickMark val="out"/>
        <c:minorTickMark val="none"/>
        <c:tickLblPos val="nextTo"/>
        <c:crossAx val="98072832"/>
        <c:crosses val="autoZero"/>
        <c:crossBetween val="between"/>
      </c:valAx>
    </c:plotArea>
    <c:legend>
      <c:legendPos val="r"/>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7271442733903E-2"/>
          <c:y val="2.7531300953395999E-2"/>
          <c:w val="0.93668094852832295"/>
          <c:h val="0.85127107000525604"/>
        </c:manualLayout>
      </c:layout>
      <c:lineChart>
        <c:grouping val="standard"/>
        <c:varyColors val="0"/>
        <c:ser>
          <c:idx val="0"/>
          <c:order val="0"/>
          <c:tx>
            <c:strRef>
              <c:f>Hoja1!$B$1</c:f>
              <c:strCache>
                <c:ptCount val="1"/>
                <c:pt idx="0">
                  <c:v>Pública</c:v>
                </c:pt>
              </c:strCache>
            </c:strRef>
          </c:tx>
          <c:spPr>
            <a:ln w="28575" cap="rnd">
              <a:solidFill>
                <a:srgbClr val="F2582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6.9</c:v>
                </c:pt>
                <c:pt idx="1">
                  <c:v>6.9</c:v>
                </c:pt>
                <c:pt idx="2">
                  <c:v>7.2</c:v>
                </c:pt>
                <c:pt idx="3">
                  <c:v>7.3</c:v>
                </c:pt>
                <c:pt idx="4">
                  <c:v>7.4</c:v>
                </c:pt>
              </c:numCache>
            </c:numRef>
          </c:val>
          <c:smooth val="0"/>
        </c:ser>
        <c:ser>
          <c:idx val="1"/>
          <c:order val="1"/>
          <c:tx>
            <c:strRef>
              <c:f>Hoja1!$C$1</c:f>
              <c:strCache>
                <c:ptCount val="1"/>
                <c:pt idx="0">
                  <c:v>Privada</c:v>
                </c:pt>
              </c:strCache>
            </c:strRef>
          </c:tx>
          <c:spPr>
            <a:ln w="28575" cap="rnd">
              <a:solidFill>
                <a:schemeClr val="tx1">
                  <a:lumMod val="75000"/>
                  <a:lumOff val="2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Hoja1!$C$2:$C$6</c:f>
              <c:numCache>
                <c:formatCode>General</c:formatCode>
                <c:ptCount val="5"/>
                <c:pt idx="0">
                  <c:v>7.3</c:v>
                </c:pt>
                <c:pt idx="1">
                  <c:v>7.4</c:v>
                </c:pt>
                <c:pt idx="2">
                  <c:v>7.6</c:v>
                </c:pt>
                <c:pt idx="3">
                  <c:v>7.7</c:v>
                </c:pt>
                <c:pt idx="4">
                  <c:v>7.7</c:v>
                </c:pt>
              </c:numCache>
            </c:numRef>
          </c:val>
          <c:smooth val="0"/>
        </c:ser>
        <c:dLbls>
          <c:dLblPos val="t"/>
          <c:showLegendKey val="0"/>
          <c:showVal val="1"/>
          <c:showCatName val="0"/>
          <c:showSerName val="0"/>
          <c:showPercent val="0"/>
          <c:showBubbleSize val="0"/>
        </c:dLbls>
        <c:marker val="1"/>
        <c:smooth val="0"/>
        <c:axId val="98110848"/>
        <c:axId val="98145408"/>
      </c:lineChart>
      <c:catAx>
        <c:axId val="9811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98145408"/>
        <c:crosses val="autoZero"/>
        <c:auto val="1"/>
        <c:lblAlgn val="ctr"/>
        <c:lblOffset val="100"/>
        <c:noMultiLvlLbl val="0"/>
      </c:catAx>
      <c:valAx>
        <c:axId val="9814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811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100000" t="100000"/>
              </a:path>
              <a:tileRect r="-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Hoja1!$B$2:$B$5</c:f>
              <c:numCache>
                <c:formatCode>General</c:formatCode>
                <c:ptCount val="4"/>
                <c:pt idx="0">
                  <c:v>7.6</c:v>
                </c:pt>
                <c:pt idx="1">
                  <c:v>7.4</c:v>
                </c:pt>
                <c:pt idx="2">
                  <c:v>7</c:v>
                </c:pt>
                <c:pt idx="3">
                  <c:v>6.8</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Hoja1!$C$2:$C$5</c:f>
              <c:numCache>
                <c:formatCode>General</c:formatCode>
                <c:ptCount val="4"/>
                <c:pt idx="0">
                  <c:v>8.1</c:v>
                </c:pt>
                <c:pt idx="1">
                  <c:v>7.6</c:v>
                </c:pt>
                <c:pt idx="2">
                  <c:v>7.5</c:v>
                </c:pt>
                <c:pt idx="3">
                  <c:v>7.6</c:v>
                </c:pt>
              </c:numCache>
            </c:numRef>
          </c:val>
        </c:ser>
        <c:dLbls>
          <c:showLegendKey val="0"/>
          <c:showVal val="0"/>
          <c:showCatName val="0"/>
          <c:showSerName val="0"/>
          <c:showPercent val="0"/>
          <c:showBubbleSize val="0"/>
        </c:dLbls>
        <c:gapWidth val="150"/>
        <c:axId val="99054720"/>
        <c:axId val="99056256"/>
      </c:barChart>
      <c:catAx>
        <c:axId val="99054720"/>
        <c:scaling>
          <c:orientation val="minMax"/>
        </c:scaling>
        <c:delete val="0"/>
        <c:axPos val="l"/>
        <c:numFmt formatCode="General" sourceLinked="0"/>
        <c:majorTickMark val="out"/>
        <c:minorTickMark val="none"/>
        <c:tickLblPos val="nextTo"/>
        <c:spPr>
          <a:ln>
            <a:solidFill>
              <a:schemeClr val="bg1"/>
            </a:solidFill>
          </a:ln>
        </c:spPr>
        <c:txPr>
          <a:bodyPr/>
          <a:lstStyle/>
          <a:p>
            <a:pPr>
              <a:defRPr sz="1600">
                <a:solidFill>
                  <a:schemeClr val="tx1">
                    <a:lumMod val="65000"/>
                    <a:lumOff val="35000"/>
                  </a:schemeClr>
                </a:solidFill>
              </a:defRPr>
            </a:pPr>
            <a:endParaRPr lang="es-MX"/>
          </a:p>
        </c:txPr>
        <c:crossAx val="99056256"/>
        <c:crosses val="autoZero"/>
        <c:auto val="1"/>
        <c:lblAlgn val="ctr"/>
        <c:lblOffset val="100"/>
        <c:noMultiLvlLbl val="0"/>
      </c:catAx>
      <c:valAx>
        <c:axId val="99056256"/>
        <c:scaling>
          <c:orientation val="minMax"/>
        </c:scaling>
        <c:delete val="1"/>
        <c:axPos val="b"/>
        <c:majorGridlines>
          <c:spPr>
            <a:ln>
              <a:noFill/>
            </a:ln>
          </c:spPr>
        </c:majorGridlines>
        <c:numFmt formatCode="General" sourceLinked="1"/>
        <c:majorTickMark val="out"/>
        <c:minorTickMark val="none"/>
        <c:tickLblPos val="nextTo"/>
        <c:crossAx val="99054720"/>
        <c:crosses val="autoZero"/>
        <c:crossBetween val="between"/>
      </c:valAx>
    </c:plotArea>
    <c:legend>
      <c:legendPos val="r"/>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Mixto</c:v>
                </c:pt>
                <c:pt idx="1">
                  <c:v>Rural</c:v>
                </c:pt>
                <c:pt idx="2">
                  <c:v>Urbano</c:v>
                </c:pt>
              </c:strCache>
            </c:strRef>
          </c:cat>
          <c:val>
            <c:numRef>
              <c:f>Hoja1!$B$2:$B$4</c:f>
              <c:numCache>
                <c:formatCode>General</c:formatCode>
                <c:ptCount val="3"/>
                <c:pt idx="0">
                  <c:v>7.2</c:v>
                </c:pt>
                <c:pt idx="1">
                  <c:v>7.1</c:v>
                </c:pt>
                <c:pt idx="2">
                  <c:v>7.3</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Hoja1!$A$2:$A$4</c:f>
              <c:strCache>
                <c:ptCount val="3"/>
                <c:pt idx="0">
                  <c:v>Mixto</c:v>
                </c:pt>
                <c:pt idx="1">
                  <c:v>Rural</c:v>
                </c:pt>
                <c:pt idx="2">
                  <c:v>Urbano</c:v>
                </c:pt>
              </c:strCache>
            </c:strRef>
          </c:cat>
          <c:val>
            <c:numRef>
              <c:f>Hoja1!$C$2:$C$4</c:f>
              <c:numCache>
                <c:formatCode>General</c:formatCode>
                <c:ptCount val="3"/>
                <c:pt idx="0">
                  <c:v>7.3</c:v>
                </c:pt>
                <c:pt idx="1">
                  <c:v>7.6</c:v>
                </c:pt>
                <c:pt idx="2">
                  <c:v>7.6</c:v>
                </c:pt>
              </c:numCache>
            </c:numRef>
          </c:val>
        </c:ser>
        <c:dLbls>
          <c:showLegendKey val="0"/>
          <c:showVal val="0"/>
          <c:showCatName val="0"/>
          <c:showSerName val="0"/>
          <c:showPercent val="0"/>
          <c:showBubbleSize val="0"/>
        </c:dLbls>
        <c:gapWidth val="150"/>
        <c:axId val="99154560"/>
        <c:axId val="99168640"/>
      </c:barChart>
      <c:catAx>
        <c:axId val="99154560"/>
        <c:scaling>
          <c:orientation val="minMax"/>
        </c:scaling>
        <c:delete val="0"/>
        <c:axPos val="l"/>
        <c:numFmt formatCode="General" sourceLinked="0"/>
        <c:majorTickMark val="out"/>
        <c:minorTickMark val="none"/>
        <c:tickLblPos val="nextTo"/>
        <c:spPr>
          <a:ln>
            <a:solidFill>
              <a:schemeClr val="bg1"/>
            </a:solidFill>
          </a:ln>
        </c:spPr>
        <c:txPr>
          <a:bodyPr/>
          <a:lstStyle/>
          <a:p>
            <a:pPr>
              <a:defRPr sz="1600">
                <a:solidFill>
                  <a:schemeClr val="tx1">
                    <a:lumMod val="65000"/>
                    <a:lumOff val="35000"/>
                  </a:schemeClr>
                </a:solidFill>
              </a:defRPr>
            </a:pPr>
            <a:endParaRPr lang="es-MX"/>
          </a:p>
        </c:txPr>
        <c:crossAx val="99168640"/>
        <c:crosses val="autoZero"/>
        <c:auto val="1"/>
        <c:lblAlgn val="ctr"/>
        <c:lblOffset val="100"/>
        <c:noMultiLvlLbl val="0"/>
      </c:catAx>
      <c:valAx>
        <c:axId val="99168640"/>
        <c:scaling>
          <c:orientation val="minMax"/>
        </c:scaling>
        <c:delete val="1"/>
        <c:axPos val="b"/>
        <c:majorGridlines>
          <c:spPr>
            <a:ln>
              <a:noFill/>
            </a:ln>
          </c:spPr>
        </c:majorGridlines>
        <c:numFmt formatCode="General" sourceLinked="1"/>
        <c:majorTickMark val="out"/>
        <c:minorTickMark val="none"/>
        <c:tickLblPos val="nextTo"/>
        <c:crossAx val="99154560"/>
        <c:crosses val="autoZero"/>
        <c:crossBetween val="between"/>
      </c:valAx>
    </c:plotArea>
    <c:legend>
      <c:legendPos val="r"/>
      <c:layout>
        <c:manualLayout>
          <c:xMode val="edge"/>
          <c:yMode val="edge"/>
          <c:x val="0.86438766612724305"/>
          <c:y val="0.52094260890922695"/>
          <c:w val="0.123326877422705"/>
          <c:h val="0.141002519509347"/>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spPr>
    <a:noFill/>
    <a:ln>
      <a:solidFill>
        <a:schemeClr val="bg1">
          <a:alpha val="46000"/>
        </a:schemeClr>
      </a:solidFill>
    </a:ln>
  </c:spPr>
  <c:txPr>
    <a:bodyPr/>
    <a:lstStyle/>
    <a:p>
      <a:pPr>
        <a:defRPr sz="1800"/>
      </a:pPr>
      <a:endParaRPr lang="es-MX"/>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7271442733903E-2"/>
          <c:y val="2.7531300953395999E-2"/>
          <c:w val="0.93668094852832295"/>
          <c:h val="0.85127107000525604"/>
        </c:manualLayout>
      </c:layout>
      <c:lineChart>
        <c:grouping val="standard"/>
        <c:varyColors val="0"/>
        <c:ser>
          <c:idx val="0"/>
          <c:order val="0"/>
          <c:tx>
            <c:strRef>
              <c:f>Hoja1!$B$1</c:f>
              <c:strCache>
                <c:ptCount val="1"/>
                <c:pt idx="0">
                  <c:v>Pública</c:v>
                </c:pt>
              </c:strCache>
            </c:strRef>
          </c:tx>
          <c:spPr>
            <a:ln w="28575" cap="rnd">
              <a:solidFill>
                <a:srgbClr val="F2582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6.6</c:v>
                </c:pt>
                <c:pt idx="1">
                  <c:v>7.1</c:v>
                </c:pt>
                <c:pt idx="2">
                  <c:v>7.4</c:v>
                </c:pt>
                <c:pt idx="3">
                  <c:v>7.5</c:v>
                </c:pt>
                <c:pt idx="4">
                  <c:v>7.3</c:v>
                </c:pt>
              </c:numCache>
            </c:numRef>
          </c:val>
          <c:smooth val="0"/>
        </c:ser>
        <c:ser>
          <c:idx val="1"/>
          <c:order val="1"/>
          <c:tx>
            <c:strRef>
              <c:f>Hoja1!$C$1</c:f>
              <c:strCache>
                <c:ptCount val="1"/>
                <c:pt idx="0">
                  <c:v>Privada</c:v>
                </c:pt>
              </c:strCache>
            </c:strRef>
          </c:tx>
          <c:spPr>
            <a:ln w="28575" cap="rnd">
              <a:solidFill>
                <a:schemeClr val="tx1">
                  <a:lumMod val="75000"/>
                  <a:lumOff val="2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Hoja1!$C$2:$C$6</c:f>
              <c:numCache>
                <c:formatCode>General</c:formatCode>
                <c:ptCount val="5"/>
                <c:pt idx="0">
                  <c:v>7.2</c:v>
                </c:pt>
                <c:pt idx="1">
                  <c:v>7.4</c:v>
                </c:pt>
                <c:pt idx="2">
                  <c:v>7.4</c:v>
                </c:pt>
                <c:pt idx="3">
                  <c:v>7.8</c:v>
                </c:pt>
                <c:pt idx="4">
                  <c:v>7.7</c:v>
                </c:pt>
              </c:numCache>
            </c:numRef>
          </c:val>
          <c:smooth val="0"/>
        </c:ser>
        <c:dLbls>
          <c:dLblPos val="t"/>
          <c:showLegendKey val="0"/>
          <c:showVal val="1"/>
          <c:showCatName val="0"/>
          <c:showSerName val="0"/>
          <c:showPercent val="0"/>
          <c:showBubbleSize val="0"/>
        </c:dLbls>
        <c:marker val="1"/>
        <c:smooth val="0"/>
        <c:axId val="99233792"/>
        <c:axId val="99235328"/>
      </c:lineChart>
      <c:catAx>
        <c:axId val="9923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99235328"/>
        <c:crosses val="autoZero"/>
        <c:auto val="1"/>
        <c:lblAlgn val="ctr"/>
        <c:lblOffset val="100"/>
        <c:noMultiLvlLbl val="0"/>
      </c:catAx>
      <c:valAx>
        <c:axId val="99235328"/>
        <c:scaling>
          <c:orientation val="minMax"/>
          <c:min val="6.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923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Hoja1!$B$2:$B$5</c:f>
              <c:numCache>
                <c:formatCode>General</c:formatCode>
                <c:ptCount val="4"/>
                <c:pt idx="0">
                  <c:v>7.8</c:v>
                </c:pt>
                <c:pt idx="1">
                  <c:v>7.4</c:v>
                </c:pt>
                <c:pt idx="2">
                  <c:v>7.2</c:v>
                </c:pt>
                <c:pt idx="3">
                  <c:v>6.8</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Hoja1!$C$2:$C$5</c:f>
              <c:numCache>
                <c:formatCode>General</c:formatCode>
                <c:ptCount val="4"/>
                <c:pt idx="0">
                  <c:v>7.9</c:v>
                </c:pt>
                <c:pt idx="1">
                  <c:v>7.6</c:v>
                </c:pt>
                <c:pt idx="2">
                  <c:v>7.4</c:v>
                </c:pt>
                <c:pt idx="3">
                  <c:v>7.4</c:v>
                </c:pt>
              </c:numCache>
            </c:numRef>
          </c:val>
        </c:ser>
        <c:dLbls>
          <c:showLegendKey val="0"/>
          <c:showVal val="0"/>
          <c:showCatName val="0"/>
          <c:showSerName val="0"/>
          <c:showPercent val="0"/>
          <c:showBubbleSize val="0"/>
        </c:dLbls>
        <c:gapWidth val="150"/>
        <c:axId val="98866688"/>
        <c:axId val="98868224"/>
      </c:barChart>
      <c:catAx>
        <c:axId val="98866688"/>
        <c:scaling>
          <c:orientation val="minMax"/>
        </c:scaling>
        <c:delete val="0"/>
        <c:axPos val="l"/>
        <c:numFmt formatCode="General" sourceLinked="0"/>
        <c:majorTickMark val="out"/>
        <c:minorTickMark val="none"/>
        <c:tickLblPos val="nextTo"/>
        <c:txPr>
          <a:bodyPr/>
          <a:lstStyle/>
          <a:p>
            <a:pPr>
              <a:defRPr sz="1600">
                <a:solidFill>
                  <a:schemeClr val="tx1">
                    <a:lumMod val="65000"/>
                    <a:lumOff val="35000"/>
                  </a:schemeClr>
                </a:solidFill>
              </a:defRPr>
            </a:pPr>
            <a:endParaRPr lang="es-MX"/>
          </a:p>
        </c:txPr>
        <c:crossAx val="98868224"/>
        <c:crosses val="autoZero"/>
        <c:auto val="1"/>
        <c:lblAlgn val="ctr"/>
        <c:lblOffset val="100"/>
        <c:noMultiLvlLbl val="0"/>
      </c:catAx>
      <c:valAx>
        <c:axId val="98868224"/>
        <c:scaling>
          <c:orientation val="minMax"/>
        </c:scaling>
        <c:delete val="1"/>
        <c:axPos val="b"/>
        <c:majorGridlines>
          <c:spPr>
            <a:ln>
              <a:noFill/>
            </a:ln>
          </c:spPr>
        </c:majorGridlines>
        <c:numFmt formatCode="General" sourceLinked="1"/>
        <c:majorTickMark val="out"/>
        <c:minorTickMark val="none"/>
        <c:tickLblPos val="nextTo"/>
        <c:crossAx val="98866688"/>
        <c:crosses val="autoZero"/>
        <c:crossBetween val="between"/>
      </c:valAx>
    </c:plotArea>
    <c:legend>
      <c:legendPos val="r"/>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6992552639"/>
          <c:y val="8.4180504111914106E-3"/>
          <c:w val="0.85215841160498995"/>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8100000" scaled="1"/>
              <a:tileRect/>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Mixto</c:v>
                </c:pt>
                <c:pt idx="1">
                  <c:v>Rural</c:v>
                </c:pt>
                <c:pt idx="2">
                  <c:v>Urbano</c:v>
                </c:pt>
              </c:strCache>
            </c:strRef>
          </c:cat>
          <c:val>
            <c:numRef>
              <c:f>Hoja1!$B$2:$B$4</c:f>
              <c:numCache>
                <c:formatCode>General</c:formatCode>
                <c:ptCount val="3"/>
                <c:pt idx="0">
                  <c:v>6.5</c:v>
                </c:pt>
                <c:pt idx="1">
                  <c:v>6.5</c:v>
                </c:pt>
                <c:pt idx="2">
                  <c:v>6.5</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Hoja1!$A$2:$A$4</c:f>
              <c:strCache>
                <c:ptCount val="3"/>
                <c:pt idx="0">
                  <c:v>Mixto</c:v>
                </c:pt>
                <c:pt idx="1">
                  <c:v>Rural</c:v>
                </c:pt>
                <c:pt idx="2">
                  <c:v>Urbano</c:v>
                </c:pt>
              </c:strCache>
            </c:strRef>
          </c:cat>
          <c:val>
            <c:numRef>
              <c:f>Hoja1!$C$2:$C$4</c:f>
              <c:numCache>
                <c:formatCode>General</c:formatCode>
                <c:ptCount val="3"/>
                <c:pt idx="0">
                  <c:v>7.8</c:v>
                </c:pt>
                <c:pt idx="1">
                  <c:v>7.8</c:v>
                </c:pt>
                <c:pt idx="2">
                  <c:v>8</c:v>
                </c:pt>
              </c:numCache>
            </c:numRef>
          </c:val>
        </c:ser>
        <c:dLbls>
          <c:showLegendKey val="0"/>
          <c:showVal val="0"/>
          <c:showCatName val="0"/>
          <c:showSerName val="0"/>
          <c:showPercent val="0"/>
          <c:showBubbleSize val="0"/>
        </c:dLbls>
        <c:gapWidth val="150"/>
        <c:axId val="98941952"/>
        <c:axId val="98960128"/>
      </c:barChart>
      <c:catAx>
        <c:axId val="98941952"/>
        <c:scaling>
          <c:orientation val="minMax"/>
        </c:scaling>
        <c:delete val="0"/>
        <c:axPos val="l"/>
        <c:numFmt formatCode="General" sourceLinked="0"/>
        <c:majorTickMark val="out"/>
        <c:minorTickMark val="none"/>
        <c:tickLblPos val="nextTo"/>
        <c:spPr>
          <a:effectLst>
            <a:outerShdw dist="50800" dir="5400000" algn="ctr" rotWithShape="0">
              <a:schemeClr val="bg1">
                <a:alpha val="15000"/>
              </a:schemeClr>
            </a:outerShdw>
            <a:softEdge rad="787400"/>
          </a:effectLst>
        </c:spPr>
        <c:txPr>
          <a:bodyPr/>
          <a:lstStyle/>
          <a:p>
            <a:pPr>
              <a:defRPr sz="1600">
                <a:solidFill>
                  <a:schemeClr val="tx1">
                    <a:lumMod val="65000"/>
                    <a:lumOff val="35000"/>
                  </a:schemeClr>
                </a:solidFill>
              </a:defRPr>
            </a:pPr>
            <a:endParaRPr lang="es-MX"/>
          </a:p>
        </c:txPr>
        <c:crossAx val="98960128"/>
        <c:crosses val="autoZero"/>
        <c:auto val="1"/>
        <c:lblAlgn val="ctr"/>
        <c:lblOffset val="100"/>
        <c:noMultiLvlLbl val="0"/>
      </c:catAx>
      <c:valAx>
        <c:axId val="98960128"/>
        <c:scaling>
          <c:orientation val="minMax"/>
        </c:scaling>
        <c:delete val="1"/>
        <c:axPos val="b"/>
        <c:majorGridlines>
          <c:spPr>
            <a:ln>
              <a:noFill/>
            </a:ln>
          </c:spPr>
        </c:majorGridlines>
        <c:numFmt formatCode="General" sourceLinked="1"/>
        <c:majorTickMark val="out"/>
        <c:minorTickMark val="none"/>
        <c:tickLblPos val="nextTo"/>
        <c:crossAx val="98941952"/>
        <c:crosses val="autoZero"/>
        <c:crossBetween val="between"/>
      </c:valAx>
    </c:plotArea>
    <c:legend>
      <c:legendPos val="r"/>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7271442733903E-2"/>
          <c:y val="2.7531300953395999E-2"/>
          <c:w val="0.93668094852832295"/>
          <c:h val="0.85127107000525604"/>
        </c:manualLayout>
      </c:layout>
      <c:lineChart>
        <c:grouping val="standard"/>
        <c:varyColors val="0"/>
        <c:ser>
          <c:idx val="0"/>
          <c:order val="0"/>
          <c:tx>
            <c:strRef>
              <c:f>Hoja1!$B$1</c:f>
              <c:strCache>
                <c:ptCount val="1"/>
                <c:pt idx="0">
                  <c:v>Pública</c:v>
                </c:pt>
              </c:strCache>
            </c:strRef>
          </c:tx>
          <c:spPr>
            <a:ln w="28575" cap="rnd">
              <a:solidFill>
                <a:srgbClr val="F2582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6.8</c:v>
                </c:pt>
                <c:pt idx="1">
                  <c:v>6.6</c:v>
                </c:pt>
                <c:pt idx="2">
                  <c:v>6.6</c:v>
                </c:pt>
                <c:pt idx="3">
                  <c:v>6.5</c:v>
                </c:pt>
                <c:pt idx="4">
                  <c:v>6.3</c:v>
                </c:pt>
              </c:numCache>
            </c:numRef>
          </c:val>
          <c:smooth val="0"/>
        </c:ser>
        <c:ser>
          <c:idx val="1"/>
          <c:order val="1"/>
          <c:tx>
            <c:strRef>
              <c:f>Hoja1!$C$1</c:f>
              <c:strCache>
                <c:ptCount val="1"/>
                <c:pt idx="0">
                  <c:v>Privada</c:v>
                </c:pt>
              </c:strCache>
            </c:strRef>
          </c:tx>
          <c:spPr>
            <a:ln w="28575" cap="rnd">
              <a:solidFill>
                <a:schemeClr val="tx1">
                  <a:lumMod val="75000"/>
                  <a:lumOff val="2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Hoja1!$C$2:$C$6</c:f>
              <c:numCache>
                <c:formatCode>General</c:formatCode>
                <c:ptCount val="5"/>
                <c:pt idx="0">
                  <c:v>7.4</c:v>
                </c:pt>
                <c:pt idx="1">
                  <c:v>7.8</c:v>
                </c:pt>
                <c:pt idx="2">
                  <c:v>7.9</c:v>
                </c:pt>
                <c:pt idx="3">
                  <c:v>8.3000000000000007</c:v>
                </c:pt>
                <c:pt idx="4">
                  <c:v>7.8</c:v>
                </c:pt>
              </c:numCache>
            </c:numRef>
          </c:val>
          <c:smooth val="0"/>
        </c:ser>
        <c:dLbls>
          <c:dLblPos val="t"/>
          <c:showLegendKey val="0"/>
          <c:showVal val="1"/>
          <c:showCatName val="0"/>
          <c:showSerName val="0"/>
          <c:showPercent val="0"/>
          <c:showBubbleSize val="0"/>
        </c:dLbls>
        <c:marker val="1"/>
        <c:smooth val="0"/>
        <c:axId val="99303808"/>
        <c:axId val="99305344"/>
      </c:lineChart>
      <c:catAx>
        <c:axId val="9930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99305344"/>
        <c:crosses val="autoZero"/>
        <c:auto val="1"/>
        <c:lblAlgn val="ctr"/>
        <c:lblOffset val="100"/>
        <c:noMultiLvlLbl val="0"/>
      </c:catAx>
      <c:valAx>
        <c:axId val="99305344"/>
        <c:scaling>
          <c:orientation val="minMax"/>
          <c:min val="6"/>
        </c:scaling>
        <c:delete val="0"/>
        <c:axPos val="l"/>
        <c:majorGridlines>
          <c:spPr>
            <a:ln w="158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930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3722583896301"/>
          <c:y val="8.41809798268346E-3"/>
          <c:w val="0.59705409951265798"/>
          <c:h val="0.85716829766394498"/>
        </c:manualLayout>
      </c:layout>
      <c:barChart>
        <c:barDir val="bar"/>
        <c:grouping val="clustered"/>
        <c:varyColors val="0"/>
        <c:ser>
          <c:idx val="0"/>
          <c:order val="0"/>
          <c:tx>
            <c:strRef>
              <c:f>Hoja1!$B$1</c:f>
              <c:strCache>
                <c:ptCount val="1"/>
                <c:pt idx="0">
                  <c:v>Porcentaje</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Hoja1!$A$2:$A$10</c:f>
              <c:strCache>
                <c:ptCount val="9"/>
                <c:pt idx="0">
                  <c:v>Otro</c:v>
                </c:pt>
                <c:pt idx="1">
                  <c:v>Servidor Público</c:v>
                </c:pt>
                <c:pt idx="2">
                  <c:v>Jubilado</c:v>
                </c:pt>
                <c:pt idx="3">
                  <c:v>Profesionista</c:v>
                </c:pt>
                <c:pt idx="4">
                  <c:v>Desempleado</c:v>
                </c:pt>
                <c:pt idx="5">
                  <c:v>Estudiante</c:v>
                </c:pt>
                <c:pt idx="6">
                  <c:v>Campesino/Jornalero</c:v>
                </c:pt>
                <c:pt idx="7">
                  <c:v>Empleado</c:v>
                </c:pt>
                <c:pt idx="8">
                  <c:v>Ama de casa</c:v>
                </c:pt>
              </c:strCache>
            </c:strRef>
          </c:cat>
          <c:val>
            <c:numRef>
              <c:f>Hoja1!$B$2:$B$10</c:f>
              <c:numCache>
                <c:formatCode>_-* #,##0_-;\-* #,##0_-;_-* "-"??_-;_-@_-</c:formatCode>
                <c:ptCount val="9"/>
                <c:pt idx="0">
                  <c:v>10</c:v>
                </c:pt>
                <c:pt idx="1">
                  <c:v>3</c:v>
                </c:pt>
                <c:pt idx="2">
                  <c:v>4</c:v>
                </c:pt>
                <c:pt idx="3">
                  <c:v>4</c:v>
                </c:pt>
                <c:pt idx="4">
                  <c:v>5</c:v>
                </c:pt>
                <c:pt idx="5">
                  <c:v>8</c:v>
                </c:pt>
                <c:pt idx="6">
                  <c:v>9</c:v>
                </c:pt>
                <c:pt idx="7">
                  <c:v>25</c:v>
                </c:pt>
                <c:pt idx="8">
                  <c:v>33</c:v>
                </c:pt>
              </c:numCache>
            </c:numRef>
          </c:val>
        </c:ser>
        <c:dLbls>
          <c:showLegendKey val="0"/>
          <c:showVal val="0"/>
          <c:showCatName val="0"/>
          <c:showSerName val="0"/>
          <c:showPercent val="0"/>
          <c:showBubbleSize val="0"/>
        </c:dLbls>
        <c:gapWidth val="150"/>
        <c:axId val="81515648"/>
        <c:axId val="81517184"/>
      </c:barChart>
      <c:catAx>
        <c:axId val="81515648"/>
        <c:scaling>
          <c:orientation val="minMax"/>
        </c:scaling>
        <c:delete val="0"/>
        <c:axPos val="l"/>
        <c:numFmt formatCode="General" sourceLinked="0"/>
        <c:majorTickMark val="out"/>
        <c:minorTickMark val="none"/>
        <c:tickLblPos val="nextTo"/>
        <c:txPr>
          <a:bodyPr/>
          <a:lstStyle/>
          <a:p>
            <a:pPr>
              <a:defRPr sz="1400">
                <a:solidFill>
                  <a:schemeClr val="tx1">
                    <a:lumMod val="65000"/>
                    <a:lumOff val="35000"/>
                  </a:schemeClr>
                </a:solidFill>
              </a:defRPr>
            </a:pPr>
            <a:endParaRPr lang="es-MX"/>
          </a:p>
        </c:txPr>
        <c:crossAx val="81517184"/>
        <c:crosses val="autoZero"/>
        <c:auto val="1"/>
        <c:lblAlgn val="ctr"/>
        <c:lblOffset val="100"/>
        <c:noMultiLvlLbl val="0"/>
      </c:catAx>
      <c:valAx>
        <c:axId val="81517184"/>
        <c:scaling>
          <c:orientation val="minMax"/>
        </c:scaling>
        <c:delete val="1"/>
        <c:axPos val="b"/>
        <c:majorGridlines>
          <c:spPr>
            <a:ln>
              <a:noFill/>
            </a:ln>
          </c:spPr>
        </c:majorGridlines>
        <c:numFmt formatCode="_-* #,##0_-;\-* #,##0_-;_-* &quot;-&quot;??_-;_-@_-" sourceLinked="1"/>
        <c:majorTickMark val="out"/>
        <c:minorTickMark val="none"/>
        <c:tickLblPos val="nextTo"/>
        <c:crossAx val="81515648"/>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Hoja1!$B$2:$B$5</c:f>
              <c:numCache>
                <c:formatCode>General</c:formatCode>
                <c:ptCount val="4"/>
                <c:pt idx="0">
                  <c:v>6.7</c:v>
                </c:pt>
                <c:pt idx="1">
                  <c:v>6.4</c:v>
                </c:pt>
                <c:pt idx="2">
                  <c:v>6.6</c:v>
                </c:pt>
                <c:pt idx="3">
                  <c:v>6.3</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Hoja1!$C$2:$C$5</c:f>
              <c:numCache>
                <c:formatCode>General</c:formatCode>
                <c:ptCount val="4"/>
                <c:pt idx="0">
                  <c:v>8.2000000000000011</c:v>
                </c:pt>
                <c:pt idx="1">
                  <c:v>8</c:v>
                </c:pt>
                <c:pt idx="2">
                  <c:v>7.8</c:v>
                </c:pt>
                <c:pt idx="3">
                  <c:v>7.8</c:v>
                </c:pt>
              </c:numCache>
            </c:numRef>
          </c:val>
        </c:ser>
        <c:dLbls>
          <c:showLegendKey val="0"/>
          <c:showVal val="0"/>
          <c:showCatName val="0"/>
          <c:showSerName val="0"/>
          <c:showPercent val="0"/>
          <c:showBubbleSize val="0"/>
        </c:dLbls>
        <c:gapWidth val="150"/>
        <c:axId val="106960768"/>
        <c:axId val="106962304"/>
      </c:barChart>
      <c:catAx>
        <c:axId val="106960768"/>
        <c:scaling>
          <c:orientation val="minMax"/>
        </c:scaling>
        <c:delete val="0"/>
        <c:axPos val="l"/>
        <c:numFmt formatCode="General" sourceLinked="0"/>
        <c:majorTickMark val="out"/>
        <c:minorTickMark val="none"/>
        <c:tickLblPos val="nextTo"/>
        <c:spPr>
          <a:ln>
            <a:solidFill>
              <a:schemeClr val="bg1"/>
            </a:solidFill>
          </a:ln>
        </c:spPr>
        <c:txPr>
          <a:bodyPr/>
          <a:lstStyle/>
          <a:p>
            <a:pPr>
              <a:defRPr sz="1600">
                <a:solidFill>
                  <a:schemeClr val="tx1">
                    <a:lumMod val="65000"/>
                    <a:lumOff val="35000"/>
                  </a:schemeClr>
                </a:solidFill>
              </a:defRPr>
            </a:pPr>
            <a:endParaRPr lang="es-MX"/>
          </a:p>
        </c:txPr>
        <c:crossAx val="106962304"/>
        <c:crosses val="autoZero"/>
        <c:auto val="1"/>
        <c:lblAlgn val="ctr"/>
        <c:lblOffset val="100"/>
        <c:noMultiLvlLbl val="0"/>
      </c:catAx>
      <c:valAx>
        <c:axId val="106962304"/>
        <c:scaling>
          <c:orientation val="minMax"/>
        </c:scaling>
        <c:delete val="1"/>
        <c:axPos val="b"/>
        <c:majorGridlines>
          <c:spPr>
            <a:ln>
              <a:noFill/>
            </a:ln>
          </c:spPr>
        </c:majorGridlines>
        <c:numFmt formatCode="General" sourceLinked="1"/>
        <c:majorTickMark val="out"/>
        <c:minorTickMark val="none"/>
        <c:tickLblPos val="nextTo"/>
        <c:crossAx val="106960768"/>
        <c:crosses val="autoZero"/>
        <c:crossBetween val="between"/>
      </c:valAx>
    </c:plotArea>
    <c:legend>
      <c:legendPos val="r"/>
      <c:layout>
        <c:manualLayout>
          <c:xMode val="edge"/>
          <c:yMode val="edge"/>
          <c:x val="0.86187492015594902"/>
          <c:y val="0.38507329719814498"/>
          <c:w val="0.118880915103744"/>
          <c:h val="0.14254480722294"/>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spPr>
    <a:solidFill>
      <a:schemeClr val="bg1">
        <a:alpha val="26000"/>
      </a:schemeClr>
    </a:solidFill>
    <a:ln>
      <a:solidFill>
        <a:schemeClr val="bg1">
          <a:alpha val="43000"/>
        </a:schemeClr>
      </a:solidFill>
    </a:ln>
  </c:spPr>
  <c:txPr>
    <a:bodyPr/>
    <a:lstStyle/>
    <a:p>
      <a:pPr>
        <a:defRPr sz="1800"/>
      </a:pPr>
      <a:endParaRPr lang="es-MX"/>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44234233352"/>
          <c:y val="7.97634617342393E-4"/>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100000" t="100000"/>
              </a:path>
              <a:tileRect r="-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Mixto</c:v>
                </c:pt>
                <c:pt idx="1">
                  <c:v>Rural</c:v>
                </c:pt>
                <c:pt idx="2">
                  <c:v>Urbano</c:v>
                </c:pt>
              </c:strCache>
            </c:strRef>
          </c:cat>
          <c:val>
            <c:numRef>
              <c:f>Hoja1!$B$2:$B$4</c:f>
              <c:numCache>
                <c:formatCode>General</c:formatCode>
                <c:ptCount val="3"/>
                <c:pt idx="0">
                  <c:v>6.7</c:v>
                </c:pt>
                <c:pt idx="1">
                  <c:v>6.3</c:v>
                </c:pt>
                <c:pt idx="2">
                  <c:v>6.5</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Hoja1!$A$2:$A$4</c:f>
              <c:strCache>
                <c:ptCount val="3"/>
                <c:pt idx="0">
                  <c:v>Mixto</c:v>
                </c:pt>
                <c:pt idx="1">
                  <c:v>Rural</c:v>
                </c:pt>
                <c:pt idx="2">
                  <c:v>Urbano</c:v>
                </c:pt>
              </c:strCache>
            </c:strRef>
          </c:cat>
          <c:val>
            <c:numRef>
              <c:f>Hoja1!$C$2:$C$4</c:f>
              <c:numCache>
                <c:formatCode>General</c:formatCode>
                <c:ptCount val="3"/>
                <c:pt idx="0">
                  <c:v>7.4</c:v>
                </c:pt>
                <c:pt idx="1">
                  <c:v>7.3</c:v>
                </c:pt>
                <c:pt idx="2">
                  <c:v>7.3</c:v>
                </c:pt>
              </c:numCache>
            </c:numRef>
          </c:val>
        </c:ser>
        <c:dLbls>
          <c:showLegendKey val="0"/>
          <c:showVal val="0"/>
          <c:showCatName val="0"/>
          <c:showSerName val="0"/>
          <c:showPercent val="0"/>
          <c:showBubbleSize val="0"/>
        </c:dLbls>
        <c:gapWidth val="150"/>
        <c:axId val="107134336"/>
        <c:axId val="107140224"/>
      </c:barChart>
      <c:catAx>
        <c:axId val="107134336"/>
        <c:scaling>
          <c:orientation val="minMax"/>
        </c:scaling>
        <c:delete val="0"/>
        <c:axPos val="l"/>
        <c:numFmt formatCode="General" sourceLinked="0"/>
        <c:majorTickMark val="out"/>
        <c:minorTickMark val="none"/>
        <c:tickLblPos val="nextTo"/>
        <c:spPr>
          <a:effectLst>
            <a:softEdge rad="698500"/>
          </a:effectLst>
        </c:spPr>
        <c:txPr>
          <a:bodyPr/>
          <a:lstStyle/>
          <a:p>
            <a:pPr>
              <a:defRPr sz="1600">
                <a:solidFill>
                  <a:schemeClr val="tx1">
                    <a:lumMod val="65000"/>
                    <a:lumOff val="35000"/>
                  </a:schemeClr>
                </a:solidFill>
              </a:defRPr>
            </a:pPr>
            <a:endParaRPr lang="es-MX"/>
          </a:p>
        </c:txPr>
        <c:crossAx val="107140224"/>
        <c:crosses val="autoZero"/>
        <c:auto val="1"/>
        <c:lblAlgn val="ctr"/>
        <c:lblOffset val="100"/>
        <c:noMultiLvlLbl val="0"/>
      </c:catAx>
      <c:valAx>
        <c:axId val="107140224"/>
        <c:scaling>
          <c:orientation val="minMax"/>
        </c:scaling>
        <c:delete val="1"/>
        <c:axPos val="b"/>
        <c:majorGridlines>
          <c:spPr>
            <a:ln>
              <a:noFill/>
            </a:ln>
          </c:spPr>
        </c:majorGridlines>
        <c:numFmt formatCode="General" sourceLinked="1"/>
        <c:majorTickMark val="out"/>
        <c:minorTickMark val="none"/>
        <c:tickLblPos val="nextTo"/>
        <c:crossAx val="107134336"/>
        <c:crosses val="autoZero"/>
        <c:crossBetween val="between"/>
      </c:valAx>
    </c:plotArea>
    <c:legend>
      <c:legendPos val="r"/>
      <c:layout>
        <c:manualLayout>
          <c:xMode val="edge"/>
          <c:yMode val="edge"/>
          <c:x val="0.86800309240281603"/>
          <c:y val="0.22374971073744601"/>
          <c:w val="0.11869487380582799"/>
          <c:h val="0.141002519509347"/>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spPr>
    <a:solidFill>
      <a:schemeClr val="bg1">
        <a:alpha val="3000"/>
      </a:schemeClr>
    </a:solidFill>
    <a:ln>
      <a:noFill/>
    </a:ln>
  </c:spPr>
  <c:txPr>
    <a:bodyPr/>
    <a:lstStyle/>
    <a:p>
      <a:pPr>
        <a:defRPr sz="1800"/>
      </a:pPr>
      <a:endParaRPr lang="es-MX"/>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7271442733903E-2"/>
          <c:y val="2.7531300953395999E-2"/>
          <c:w val="0.93668094852832295"/>
          <c:h val="0.85127107000525604"/>
        </c:manualLayout>
      </c:layout>
      <c:lineChart>
        <c:grouping val="standard"/>
        <c:varyColors val="0"/>
        <c:ser>
          <c:idx val="0"/>
          <c:order val="0"/>
          <c:tx>
            <c:strRef>
              <c:f>Hoja1!$B$1</c:f>
              <c:strCache>
                <c:ptCount val="1"/>
                <c:pt idx="0">
                  <c:v>Pública</c:v>
                </c:pt>
              </c:strCache>
            </c:strRef>
          </c:tx>
          <c:spPr>
            <a:ln w="28575" cap="rnd">
              <a:solidFill>
                <a:srgbClr val="F2582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6.4</c:v>
                </c:pt>
                <c:pt idx="1">
                  <c:v>6.2</c:v>
                </c:pt>
                <c:pt idx="2">
                  <c:v>6.6</c:v>
                </c:pt>
                <c:pt idx="3">
                  <c:v>6.7</c:v>
                </c:pt>
                <c:pt idx="4">
                  <c:v>6.5</c:v>
                </c:pt>
              </c:numCache>
            </c:numRef>
          </c:val>
          <c:smooth val="0"/>
        </c:ser>
        <c:ser>
          <c:idx val="1"/>
          <c:order val="1"/>
          <c:tx>
            <c:strRef>
              <c:f>Hoja1!$C$1</c:f>
              <c:strCache>
                <c:ptCount val="1"/>
                <c:pt idx="0">
                  <c:v>Privada</c:v>
                </c:pt>
              </c:strCache>
            </c:strRef>
          </c:tx>
          <c:spPr>
            <a:ln w="28575" cap="rnd">
              <a:solidFill>
                <a:schemeClr val="tx1">
                  <a:lumMod val="75000"/>
                  <a:lumOff val="2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Hoja1!$C$2:$C$6</c:f>
              <c:numCache>
                <c:formatCode>General</c:formatCode>
                <c:ptCount val="5"/>
                <c:pt idx="0">
                  <c:v>7.3</c:v>
                </c:pt>
                <c:pt idx="1">
                  <c:v>7.1</c:v>
                </c:pt>
                <c:pt idx="2">
                  <c:v>7.2</c:v>
                </c:pt>
                <c:pt idx="3">
                  <c:v>7.6</c:v>
                </c:pt>
                <c:pt idx="4">
                  <c:v>7.3</c:v>
                </c:pt>
              </c:numCache>
            </c:numRef>
          </c:val>
          <c:smooth val="0"/>
        </c:ser>
        <c:dLbls>
          <c:dLblPos val="t"/>
          <c:showLegendKey val="0"/>
          <c:showVal val="1"/>
          <c:showCatName val="0"/>
          <c:showSerName val="0"/>
          <c:showPercent val="0"/>
          <c:showBubbleSize val="0"/>
        </c:dLbls>
        <c:marker val="1"/>
        <c:smooth val="0"/>
        <c:axId val="107066112"/>
        <c:axId val="107067648"/>
      </c:lineChart>
      <c:catAx>
        <c:axId val="107066112"/>
        <c:scaling>
          <c:orientation val="minMax"/>
        </c:scaling>
        <c:delete val="0"/>
        <c:axPos val="b"/>
        <c:numFmt formatCode="General" sourceLinked="0"/>
        <c:majorTickMark val="in"/>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07067648"/>
        <c:crosses val="autoZero"/>
        <c:auto val="1"/>
        <c:lblAlgn val="ctr"/>
        <c:lblOffset val="100"/>
        <c:tickLblSkip val="1"/>
        <c:tickMarkSkip val="1"/>
        <c:noMultiLvlLbl val="0"/>
      </c:catAx>
      <c:valAx>
        <c:axId val="107067648"/>
        <c:scaling>
          <c:orientation val="minMax"/>
          <c:min val="6"/>
        </c:scaling>
        <c:delete val="0"/>
        <c:axPos val="l"/>
        <c:majorGridlines>
          <c:spPr>
            <a:ln w="25400" cap="flat" cmpd="sng" algn="ctr">
              <a:solidFill>
                <a:schemeClr val="tx1">
                  <a:lumMod val="15000"/>
                  <a:lumOff val="85000"/>
                  <a:alpha val="96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07066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2179143711599"/>
          <c:y val="8.4180504111914106E-3"/>
          <c:w val="0.83377825249822701"/>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Hoja1!$B$2:$B$5</c:f>
              <c:numCache>
                <c:formatCode>General</c:formatCode>
                <c:ptCount val="4"/>
                <c:pt idx="0">
                  <c:v>7.1</c:v>
                </c:pt>
                <c:pt idx="1">
                  <c:v>6.6</c:v>
                </c:pt>
                <c:pt idx="2">
                  <c:v>6.5</c:v>
                </c:pt>
                <c:pt idx="3">
                  <c:v>5.7</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Hoja1!$C$2:$C$5</c:f>
              <c:numCache>
                <c:formatCode>General</c:formatCode>
                <c:ptCount val="4"/>
                <c:pt idx="0">
                  <c:v>7.9</c:v>
                </c:pt>
                <c:pt idx="1">
                  <c:v>7.4</c:v>
                </c:pt>
                <c:pt idx="2">
                  <c:v>7.2</c:v>
                </c:pt>
                <c:pt idx="3">
                  <c:v>6.6</c:v>
                </c:pt>
              </c:numCache>
            </c:numRef>
          </c:val>
        </c:ser>
        <c:dLbls>
          <c:showLegendKey val="0"/>
          <c:showVal val="0"/>
          <c:showCatName val="0"/>
          <c:showSerName val="0"/>
          <c:showPercent val="0"/>
          <c:showBubbleSize val="0"/>
        </c:dLbls>
        <c:gapWidth val="150"/>
        <c:axId val="107194624"/>
        <c:axId val="107204608"/>
      </c:barChart>
      <c:catAx>
        <c:axId val="107194624"/>
        <c:scaling>
          <c:orientation val="minMax"/>
        </c:scaling>
        <c:delete val="0"/>
        <c:axPos val="l"/>
        <c:numFmt formatCode="General" sourceLinked="0"/>
        <c:majorTickMark val="out"/>
        <c:minorTickMark val="none"/>
        <c:tickLblPos val="nextTo"/>
        <c:spPr>
          <a:ln>
            <a:solidFill>
              <a:schemeClr val="bg1"/>
            </a:solidFill>
          </a:ln>
        </c:spPr>
        <c:txPr>
          <a:bodyPr/>
          <a:lstStyle/>
          <a:p>
            <a:pPr>
              <a:defRPr sz="1600">
                <a:solidFill>
                  <a:schemeClr val="tx1">
                    <a:lumMod val="65000"/>
                    <a:lumOff val="35000"/>
                  </a:schemeClr>
                </a:solidFill>
              </a:defRPr>
            </a:pPr>
            <a:endParaRPr lang="es-MX"/>
          </a:p>
        </c:txPr>
        <c:crossAx val="107204608"/>
        <c:crosses val="autoZero"/>
        <c:auto val="1"/>
        <c:lblAlgn val="ctr"/>
        <c:lblOffset val="100"/>
        <c:noMultiLvlLbl val="0"/>
      </c:catAx>
      <c:valAx>
        <c:axId val="107204608"/>
        <c:scaling>
          <c:orientation val="minMax"/>
        </c:scaling>
        <c:delete val="1"/>
        <c:axPos val="b"/>
        <c:majorGridlines>
          <c:spPr>
            <a:ln>
              <a:noFill/>
            </a:ln>
          </c:spPr>
        </c:majorGridlines>
        <c:numFmt formatCode="General" sourceLinked="1"/>
        <c:majorTickMark val="out"/>
        <c:minorTickMark val="none"/>
        <c:tickLblPos val="nextTo"/>
        <c:crossAx val="107194624"/>
        <c:crosses val="autoZero"/>
        <c:crossBetween val="between"/>
      </c:valAx>
    </c:plotArea>
    <c:legend>
      <c:legendPos val="r"/>
      <c:layout>
        <c:manualLayout>
          <c:xMode val="edge"/>
          <c:yMode val="edge"/>
          <c:x val="0.849535343734931"/>
          <c:y val="0.39960808876163201"/>
          <c:w val="0.114744367613635"/>
          <c:h val="0.14017776187067499"/>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45698338454501"/>
          <c:y val="7.97634617342393E-4"/>
          <c:w val="0.81640653116783402"/>
          <c:h val="0.99122369425218704"/>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Mixto</c:v>
                </c:pt>
                <c:pt idx="1">
                  <c:v>Rural</c:v>
                </c:pt>
                <c:pt idx="2">
                  <c:v>Urbano</c:v>
                </c:pt>
              </c:strCache>
            </c:strRef>
          </c:cat>
          <c:val>
            <c:numRef>
              <c:f>Hoja1!$B$2:$B$4</c:f>
              <c:numCache>
                <c:formatCode>General</c:formatCode>
                <c:ptCount val="3"/>
                <c:pt idx="0">
                  <c:v>7.5</c:v>
                </c:pt>
                <c:pt idx="1">
                  <c:v>7.2</c:v>
                </c:pt>
                <c:pt idx="2">
                  <c:v>7.5</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Hoja1!$A$2:$A$4</c:f>
              <c:strCache>
                <c:ptCount val="3"/>
                <c:pt idx="0">
                  <c:v>Mixto</c:v>
                </c:pt>
                <c:pt idx="1">
                  <c:v>Rural</c:v>
                </c:pt>
                <c:pt idx="2">
                  <c:v>Urbano</c:v>
                </c:pt>
              </c:strCache>
            </c:strRef>
          </c:cat>
          <c:val>
            <c:numRef>
              <c:f>Hoja1!$C$2:$C$4</c:f>
              <c:numCache>
                <c:formatCode>General</c:formatCode>
                <c:ptCount val="3"/>
                <c:pt idx="0">
                  <c:v>7.8</c:v>
                </c:pt>
                <c:pt idx="1">
                  <c:v>7.8</c:v>
                </c:pt>
                <c:pt idx="2">
                  <c:v>7.8</c:v>
                </c:pt>
              </c:numCache>
            </c:numRef>
          </c:val>
        </c:ser>
        <c:dLbls>
          <c:showLegendKey val="0"/>
          <c:showVal val="0"/>
          <c:showCatName val="0"/>
          <c:showSerName val="0"/>
          <c:showPercent val="0"/>
          <c:showBubbleSize val="0"/>
        </c:dLbls>
        <c:gapWidth val="150"/>
        <c:axId val="107302912"/>
        <c:axId val="107304448"/>
      </c:barChart>
      <c:catAx>
        <c:axId val="107302912"/>
        <c:scaling>
          <c:orientation val="minMax"/>
        </c:scaling>
        <c:delete val="0"/>
        <c:axPos val="l"/>
        <c:numFmt formatCode="General" sourceLinked="0"/>
        <c:majorTickMark val="out"/>
        <c:minorTickMark val="none"/>
        <c:tickLblPos val="nextTo"/>
        <c:spPr>
          <a:ln>
            <a:solidFill>
              <a:schemeClr val="bg1">
                <a:alpha val="33000"/>
              </a:schemeClr>
            </a:solidFill>
          </a:ln>
        </c:spPr>
        <c:txPr>
          <a:bodyPr/>
          <a:lstStyle/>
          <a:p>
            <a:pPr>
              <a:defRPr sz="1600">
                <a:solidFill>
                  <a:schemeClr val="tx1">
                    <a:lumMod val="65000"/>
                    <a:lumOff val="35000"/>
                  </a:schemeClr>
                </a:solidFill>
              </a:defRPr>
            </a:pPr>
            <a:endParaRPr lang="es-MX"/>
          </a:p>
        </c:txPr>
        <c:crossAx val="107304448"/>
        <c:crosses val="autoZero"/>
        <c:auto val="1"/>
        <c:lblAlgn val="ctr"/>
        <c:lblOffset val="100"/>
        <c:noMultiLvlLbl val="0"/>
      </c:catAx>
      <c:valAx>
        <c:axId val="107304448"/>
        <c:scaling>
          <c:orientation val="minMax"/>
        </c:scaling>
        <c:delete val="1"/>
        <c:axPos val="b"/>
        <c:majorGridlines>
          <c:spPr>
            <a:ln>
              <a:noFill/>
            </a:ln>
          </c:spPr>
        </c:majorGridlines>
        <c:numFmt formatCode="General" sourceLinked="1"/>
        <c:majorTickMark val="out"/>
        <c:minorTickMark val="none"/>
        <c:tickLblPos val="nextTo"/>
        <c:crossAx val="107302912"/>
        <c:crosses val="autoZero"/>
        <c:crossBetween val="between"/>
      </c:valAx>
    </c:plotArea>
    <c:legend>
      <c:legendPos val="r"/>
      <c:layout>
        <c:manualLayout>
          <c:xMode val="edge"/>
          <c:yMode val="edge"/>
          <c:x val="0.84407945592314504"/>
          <c:y val="0.53872338059471803"/>
          <c:w val="0.123326877422705"/>
          <c:h val="0.141002519509347"/>
        </c:manualLayout>
      </c:layout>
      <c:overlay val="0"/>
      <c:txPr>
        <a:bodyPr/>
        <a:lstStyle/>
        <a:p>
          <a:pPr>
            <a:defRPr>
              <a:solidFill>
                <a:schemeClr val="tx1">
                  <a:lumMod val="65000"/>
                  <a:lumOff val="35000"/>
                </a:schemeClr>
              </a:solidFill>
            </a:defRPr>
          </a:pPr>
          <a:endParaRPr lang="es-MX"/>
        </a:p>
      </c:txPr>
    </c:legend>
    <c:plotVisOnly val="1"/>
    <c:dispBlanksAs val="gap"/>
    <c:showDLblsOverMax val="0"/>
  </c:chart>
  <c:spPr>
    <a:solidFill>
      <a:schemeClr val="bg1">
        <a:alpha val="37000"/>
      </a:schemeClr>
    </a:solidFill>
    <a:ln>
      <a:solidFill>
        <a:schemeClr val="bg1">
          <a:alpha val="25000"/>
        </a:schemeClr>
      </a:solidFill>
    </a:ln>
    <a:effectLst>
      <a:outerShdw blurRad="50800" dist="50800" dir="5400000" algn="ctr" rotWithShape="0">
        <a:schemeClr val="bg1">
          <a:alpha val="29000"/>
        </a:schemeClr>
      </a:outerShdw>
    </a:effectLst>
  </c:spPr>
  <c:txPr>
    <a:bodyPr/>
    <a:lstStyle/>
    <a:p>
      <a:pPr>
        <a:defRPr sz="1800"/>
      </a:pPr>
      <a:endParaRPr lang="es-MX"/>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7271442733903E-2"/>
          <c:y val="2.7531300953395999E-2"/>
          <c:w val="0.93668094852832295"/>
          <c:h val="0.85127107000525604"/>
        </c:manualLayout>
      </c:layout>
      <c:lineChart>
        <c:grouping val="standard"/>
        <c:varyColors val="0"/>
        <c:ser>
          <c:idx val="0"/>
          <c:order val="0"/>
          <c:tx>
            <c:strRef>
              <c:f>Hoja1!$B$1</c:f>
              <c:strCache>
                <c:ptCount val="1"/>
                <c:pt idx="0">
                  <c:v>Pública</c:v>
                </c:pt>
              </c:strCache>
            </c:strRef>
          </c:tx>
          <c:spPr>
            <a:ln w="28575" cap="rnd">
              <a:solidFill>
                <a:srgbClr val="F25829"/>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7.2</c:v>
                </c:pt>
                <c:pt idx="1">
                  <c:v>7.2</c:v>
                </c:pt>
                <c:pt idx="2">
                  <c:v>7.4</c:v>
                </c:pt>
                <c:pt idx="3">
                  <c:v>7.6</c:v>
                </c:pt>
                <c:pt idx="4">
                  <c:v>7.6</c:v>
                </c:pt>
              </c:numCache>
            </c:numRef>
          </c:val>
          <c:smooth val="0"/>
        </c:ser>
        <c:ser>
          <c:idx val="1"/>
          <c:order val="1"/>
          <c:tx>
            <c:strRef>
              <c:f>Hoja1!$C$1</c:f>
              <c:strCache>
                <c:ptCount val="1"/>
                <c:pt idx="0">
                  <c:v>Privada</c:v>
                </c:pt>
              </c:strCache>
            </c:strRef>
          </c:tx>
          <c:spPr>
            <a:ln w="28575" cap="rnd">
              <a:solidFill>
                <a:schemeClr val="tx1">
                  <a:lumMod val="75000"/>
                  <a:lumOff val="2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Hoja1!$C$2:$C$6</c:f>
              <c:numCache>
                <c:formatCode>General</c:formatCode>
                <c:ptCount val="5"/>
                <c:pt idx="0">
                  <c:v>7.6</c:v>
                </c:pt>
                <c:pt idx="1">
                  <c:v>7.7</c:v>
                </c:pt>
                <c:pt idx="2">
                  <c:v>7.7</c:v>
                </c:pt>
                <c:pt idx="3">
                  <c:v>8.1</c:v>
                </c:pt>
                <c:pt idx="4">
                  <c:v>7.8</c:v>
                </c:pt>
              </c:numCache>
            </c:numRef>
          </c:val>
          <c:smooth val="0"/>
        </c:ser>
        <c:dLbls>
          <c:dLblPos val="t"/>
          <c:showLegendKey val="0"/>
          <c:showVal val="1"/>
          <c:showCatName val="0"/>
          <c:showSerName val="0"/>
          <c:showPercent val="0"/>
          <c:showBubbleSize val="0"/>
        </c:dLbls>
        <c:marker val="1"/>
        <c:smooth val="0"/>
        <c:axId val="107426944"/>
        <c:axId val="107428480"/>
      </c:lineChart>
      <c:catAx>
        <c:axId val="10742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07428480"/>
        <c:crosses val="autoZero"/>
        <c:auto val="1"/>
        <c:lblAlgn val="ctr"/>
        <c:lblOffset val="100"/>
        <c:noMultiLvlLbl val="0"/>
      </c:catAx>
      <c:valAx>
        <c:axId val="107428480"/>
        <c:scaling>
          <c:orientation val="minMax"/>
          <c:min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0742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65251799339201"/>
          <c:y val="0"/>
          <c:w val="0.81640653116783402"/>
          <c:h val="1"/>
        </c:manualLayout>
      </c:layout>
      <c:barChart>
        <c:barDir val="bar"/>
        <c:grouping val="clustered"/>
        <c:varyColors val="0"/>
        <c:ser>
          <c:idx val="0"/>
          <c:order val="0"/>
          <c:tx>
            <c:strRef>
              <c:f>Hoja1!$B$1</c:f>
              <c:strCache>
                <c:ptCount val="1"/>
                <c:pt idx="0">
                  <c:v>Pública</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100000" t="100000"/>
              </a:path>
              <a:tileRect r="-100000" b="-100000"/>
            </a:gradFill>
          </c:spPr>
          <c:invertIfNegative val="0"/>
          <c:dLbls>
            <c:dLbl>
              <c:idx val="0"/>
              <c:layout>
                <c:manualLayout>
                  <c:x val="3.1164069660861601E-2"/>
                  <c:y val="5.61206532178898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2283578517953E-2"/>
                  <c:y val="5.241098789879919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142349839987293E-3"/>
                  <c:y val="-1.08652596583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4577070774980905E-3"/>
                  <c:y val="2.4353122578470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103627061089095E-4"/>
                  <c:y val="-1.0482772850371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solidFill>
                      <a:schemeClr val="tx1">
                        <a:lumMod val="65000"/>
                        <a:lumOff val="35000"/>
                      </a:schemeClr>
                    </a:solidFill>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Hoja1!$B$2:$B$5</c:f>
              <c:numCache>
                <c:formatCode>General</c:formatCode>
                <c:ptCount val="4"/>
                <c:pt idx="0">
                  <c:v>8</c:v>
                </c:pt>
                <c:pt idx="1">
                  <c:v>7.5</c:v>
                </c:pt>
                <c:pt idx="2">
                  <c:v>7.3</c:v>
                </c:pt>
                <c:pt idx="3">
                  <c:v>7</c:v>
                </c:pt>
              </c:numCache>
            </c:numRef>
          </c:val>
        </c:ser>
        <c:ser>
          <c:idx val="1"/>
          <c:order val="1"/>
          <c:tx>
            <c:strRef>
              <c:f>Hoja1!$C$1</c:f>
              <c:strCache>
                <c:ptCount val="1"/>
                <c:pt idx="0">
                  <c:v>Privada</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Hoja1!$A$2:$A$5</c:f>
              <c:strCache>
                <c:ptCount val="4"/>
                <c:pt idx="0">
                  <c:v>Les alcanza bien y pueden ahorrar</c:v>
                </c:pt>
                <c:pt idx="1">
                  <c:v> Les alcanza justo sin grandes dificultades</c:v>
                </c:pt>
                <c:pt idx="2">
                  <c:v>No les alcanza y tienen dificultades</c:v>
                </c:pt>
                <c:pt idx="3">
                  <c:v>No les alcanza y tienen grandes dificultades</c:v>
                </c:pt>
              </c:strCache>
            </c:strRef>
          </c:cat>
          <c:val>
            <c:numRef>
              <c:f>Hoja1!$C$2:$C$5</c:f>
              <c:numCache>
                <c:formatCode>General</c:formatCode>
                <c:ptCount val="4"/>
                <c:pt idx="0">
                  <c:v>8.4</c:v>
                </c:pt>
                <c:pt idx="1">
                  <c:v>7.9</c:v>
                </c:pt>
                <c:pt idx="2">
                  <c:v>7.7</c:v>
                </c:pt>
                <c:pt idx="3">
                  <c:v>7.8</c:v>
                </c:pt>
              </c:numCache>
            </c:numRef>
          </c:val>
        </c:ser>
        <c:dLbls>
          <c:showLegendKey val="0"/>
          <c:showVal val="0"/>
          <c:showCatName val="0"/>
          <c:showSerName val="0"/>
          <c:showPercent val="0"/>
          <c:showBubbleSize val="0"/>
        </c:dLbls>
        <c:gapWidth val="150"/>
        <c:axId val="107408000"/>
        <c:axId val="107483520"/>
      </c:barChart>
      <c:catAx>
        <c:axId val="107408000"/>
        <c:scaling>
          <c:orientation val="minMax"/>
        </c:scaling>
        <c:delete val="0"/>
        <c:axPos val="l"/>
        <c:numFmt formatCode="General" sourceLinked="0"/>
        <c:majorTickMark val="out"/>
        <c:minorTickMark val="none"/>
        <c:tickLblPos val="nextTo"/>
        <c:txPr>
          <a:bodyPr/>
          <a:lstStyle/>
          <a:p>
            <a:pPr>
              <a:defRPr sz="1600">
                <a:solidFill>
                  <a:schemeClr val="tx1">
                    <a:lumMod val="65000"/>
                    <a:lumOff val="35000"/>
                  </a:schemeClr>
                </a:solidFill>
              </a:defRPr>
            </a:pPr>
            <a:endParaRPr lang="es-MX"/>
          </a:p>
        </c:txPr>
        <c:crossAx val="107483520"/>
        <c:crosses val="autoZero"/>
        <c:auto val="1"/>
        <c:lblAlgn val="ctr"/>
        <c:lblOffset val="100"/>
        <c:noMultiLvlLbl val="0"/>
      </c:catAx>
      <c:valAx>
        <c:axId val="107483520"/>
        <c:scaling>
          <c:orientation val="minMax"/>
        </c:scaling>
        <c:delete val="1"/>
        <c:axPos val="b"/>
        <c:majorGridlines>
          <c:spPr>
            <a:ln>
              <a:noFill/>
            </a:ln>
          </c:spPr>
        </c:majorGridlines>
        <c:numFmt formatCode="General" sourceLinked="1"/>
        <c:majorTickMark val="out"/>
        <c:minorTickMark val="none"/>
        <c:tickLblPos val="nextTo"/>
        <c:crossAx val="107408000"/>
        <c:crosses val="autoZero"/>
        <c:crossBetween val="between"/>
      </c:valAx>
    </c:plotArea>
    <c:legend>
      <c:legendPos val="r"/>
      <c:overlay val="0"/>
      <c:txPr>
        <a:bodyPr/>
        <a:lstStyle/>
        <a:p>
          <a:pPr>
            <a:defRPr>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09320427728693E-2"/>
          <c:y val="6.3791758174643297E-3"/>
          <c:w val="0.63131982563381595"/>
          <c:h val="0.84847922944955301"/>
        </c:manualLayout>
      </c:layout>
      <c:doughnutChart>
        <c:varyColors val="1"/>
        <c:ser>
          <c:idx val="0"/>
          <c:order val="0"/>
          <c:tx>
            <c:strRef>
              <c:f>Hoja1!$B$1</c:f>
              <c:strCache>
                <c:ptCount val="1"/>
                <c:pt idx="0">
                  <c:v>Género</c:v>
                </c:pt>
              </c:strCache>
            </c:strRef>
          </c:tx>
          <c:dPt>
            <c:idx val="0"/>
            <c:bubble3D val="0"/>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solidFill>
                  <a:schemeClr val="tx1">
                    <a:lumMod val="65000"/>
                    <a:lumOff val="35000"/>
                  </a:schemeClr>
                </a:solidFill>
              </a:ln>
            </c:spPr>
          </c:dPt>
          <c:dPt>
            <c:idx val="1"/>
            <c:bubble3D val="0"/>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lin ang="13500000" scaled="1"/>
                <a:tileRect/>
              </a:gradFill>
              <a:ln>
                <a:solidFill>
                  <a:srgbClr val="F25829"/>
                </a:solidFill>
              </a:ln>
            </c:spPr>
          </c:dPt>
          <c:dPt>
            <c:idx val="2"/>
            <c:bubble3D val="0"/>
            <c:spPr>
              <a:solidFill>
                <a:schemeClr val="tx1">
                  <a:lumMod val="95000"/>
                  <a:lumOff val="5000"/>
                </a:schemeClr>
              </a:solidFill>
            </c:spPr>
          </c:dPt>
          <c:dLbls>
            <c:spPr>
              <a:noFill/>
              <a:ln>
                <a:noFill/>
              </a:ln>
              <a:effectLst/>
            </c:spPr>
            <c:txPr>
              <a:bodyPr wrap="square" lIns="38100" tIns="19050" rIns="38100" bIns="19050" anchor="ctr">
                <a:spAutoFit/>
              </a:bodyPr>
              <a:lstStyle/>
              <a:p>
                <a:pPr>
                  <a:defRPr>
                    <a:solidFill>
                      <a:schemeClr val="bg1"/>
                    </a:solidFill>
                  </a:defRPr>
                </a:pPr>
                <a:endParaRPr lang="es-MX"/>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Hoja1!$A$2:$A$4</c:f>
              <c:strCache>
                <c:ptCount val="3"/>
                <c:pt idx="0">
                  <c:v>Rural</c:v>
                </c:pt>
                <c:pt idx="1">
                  <c:v>Urbano</c:v>
                </c:pt>
                <c:pt idx="2">
                  <c:v>Mixto</c:v>
                </c:pt>
              </c:strCache>
            </c:strRef>
          </c:cat>
          <c:val>
            <c:numRef>
              <c:f>Hoja1!$B$2:$B$4</c:f>
              <c:numCache>
                <c:formatCode>_-* #,##0_-;\-* #,##0_-;_-* "-"??_-;_-@_-</c:formatCode>
                <c:ptCount val="3"/>
                <c:pt idx="0">
                  <c:v>19</c:v>
                </c:pt>
                <c:pt idx="1">
                  <c:v>68</c:v>
                </c:pt>
                <c:pt idx="2">
                  <c:v>13</c:v>
                </c:pt>
              </c:numCache>
            </c:numRef>
          </c:val>
        </c:ser>
        <c:dLbls>
          <c:showLegendKey val="0"/>
          <c:showVal val="1"/>
          <c:showCatName val="0"/>
          <c:showSerName val="0"/>
          <c:showPercent val="0"/>
          <c:showBubbleSize val="0"/>
          <c:showLeaderLines val="1"/>
        </c:dLbls>
        <c:firstSliceAng val="56"/>
        <c:holeSize val="50"/>
      </c:doughnutChart>
    </c:plotArea>
    <c:legend>
      <c:legendPos val="r"/>
      <c:layout>
        <c:manualLayout>
          <c:xMode val="edge"/>
          <c:yMode val="edge"/>
          <c:x val="0.87262700633902102"/>
          <c:y val="0.14977848751438"/>
          <c:w val="0.124998120162004"/>
          <c:h val="0.43567274450743199"/>
        </c:manualLayout>
      </c:layout>
      <c:overlay val="0"/>
      <c:txPr>
        <a:bodyPr/>
        <a:lstStyle/>
        <a:p>
          <a:pPr>
            <a:defRPr sz="1600">
              <a:solidFill>
                <a:schemeClr val="tx1">
                  <a:lumMod val="65000"/>
                  <a:lumOff val="35000"/>
                </a:schemeClr>
              </a:solidFill>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Urbano</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50000" t="50000" r="50000" b="50000"/>
              </a:path>
              <a:tileRect/>
            </a:gradFill>
            <a:ln>
              <a:solidFill>
                <a:srgbClr val="F25829"/>
              </a:solidFill>
            </a:ln>
          </c:spPr>
          <c:invertIfNegative val="0"/>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84.7</c:v>
                </c:pt>
              </c:numCache>
            </c:numRef>
          </c:val>
        </c:ser>
        <c:ser>
          <c:idx val="1"/>
          <c:order val="1"/>
          <c:tx>
            <c:strRef>
              <c:f>Hoja1!$C$1</c:f>
              <c:strCache>
                <c:ptCount val="1"/>
                <c:pt idx="0">
                  <c:v>Rural</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85.6</c:v>
                </c:pt>
              </c:numCache>
            </c:numRef>
          </c:val>
        </c:ser>
        <c:ser>
          <c:idx val="2"/>
          <c:order val="2"/>
          <c:tx>
            <c:strRef>
              <c:f>Hoja1!$D$1</c:f>
              <c:strCache>
                <c:ptCount val="1"/>
                <c:pt idx="0">
                  <c:v>Mixto</c:v>
                </c:pt>
              </c:strCache>
            </c:strRef>
          </c:tx>
          <c:spPr>
            <a:solidFill>
              <a:schemeClr val="tx1"/>
            </a:solidFill>
          </c:spPr>
          <c:invertIfNegative val="0"/>
          <c:dLbls>
            <c:dLbl>
              <c:idx val="0"/>
              <c:layout>
                <c:manualLayout>
                  <c:x val="-4.3415340086831698E-3"/>
                  <c:y val="0.2617587474053850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86</c:v>
                </c:pt>
              </c:numCache>
            </c:numRef>
          </c:val>
        </c:ser>
        <c:dLbls>
          <c:dLblPos val="outEnd"/>
          <c:showLegendKey val="0"/>
          <c:showVal val="1"/>
          <c:showCatName val="0"/>
          <c:showSerName val="0"/>
          <c:showPercent val="0"/>
          <c:showBubbleSize val="0"/>
        </c:dLbls>
        <c:gapWidth val="150"/>
        <c:axId val="81850752"/>
        <c:axId val="81852288"/>
      </c:barChart>
      <c:catAx>
        <c:axId val="81850752"/>
        <c:scaling>
          <c:orientation val="minMax"/>
        </c:scaling>
        <c:delete val="1"/>
        <c:axPos val="b"/>
        <c:numFmt formatCode="General" sourceLinked="1"/>
        <c:majorTickMark val="none"/>
        <c:minorTickMark val="none"/>
        <c:tickLblPos val="nextTo"/>
        <c:crossAx val="81852288"/>
        <c:crosses val="autoZero"/>
        <c:auto val="1"/>
        <c:lblAlgn val="ctr"/>
        <c:lblOffset val="100"/>
        <c:noMultiLvlLbl val="0"/>
      </c:catAx>
      <c:valAx>
        <c:axId val="81852288"/>
        <c:scaling>
          <c:orientation val="minMax"/>
        </c:scaling>
        <c:delete val="1"/>
        <c:axPos val="l"/>
        <c:numFmt formatCode="0.0" sourceLinked="1"/>
        <c:majorTickMark val="none"/>
        <c:minorTickMark val="none"/>
        <c:tickLblPos val="nextTo"/>
        <c:crossAx val="81850752"/>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Centro</c:v>
                </c:pt>
              </c:strCache>
            </c:strRef>
          </c:tx>
          <c:spPr>
            <a:gradFill flip="none" rotWithShape="1">
              <a:gsLst>
                <a:gs pos="0">
                  <a:srgbClr val="DB0000">
                    <a:shade val="30000"/>
                    <a:satMod val="115000"/>
                  </a:srgbClr>
                </a:gs>
                <a:gs pos="50000">
                  <a:srgbClr val="DB0000">
                    <a:shade val="67500"/>
                    <a:satMod val="115000"/>
                  </a:srgbClr>
                </a:gs>
                <a:gs pos="100000">
                  <a:srgbClr val="DB0000">
                    <a:shade val="100000"/>
                    <a:satMod val="115000"/>
                  </a:srgbClr>
                </a:gs>
              </a:gsLst>
              <a:lin ang="0" scaled="1"/>
              <a:tileRect/>
            </a:gradFill>
          </c:spPr>
          <c:invertIfNegative val="0"/>
          <c:dPt>
            <c:idx val="0"/>
            <c:invertIfNegative val="0"/>
            <c:bubble3D val="0"/>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dPt>
          <c:dLbls>
            <c:dLbl>
              <c:idx val="0"/>
              <c:layout>
                <c:manualLayout>
                  <c:x val="-1.44717800289436E-3"/>
                  <c:y val="0.16359921712836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84.9</c:v>
                </c:pt>
              </c:numCache>
            </c:numRef>
          </c:val>
        </c:ser>
        <c:ser>
          <c:idx val="1"/>
          <c:order val="1"/>
          <c:tx>
            <c:strRef>
              <c:f>Hoja1!$C$1</c:f>
              <c:strCache>
                <c:ptCount val="1"/>
                <c:pt idx="0">
                  <c:v>Norte</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0.234492211217324"/>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85.7</c:v>
                </c:pt>
              </c:numCache>
            </c:numRef>
          </c:val>
        </c:ser>
        <c:ser>
          <c:idx val="2"/>
          <c:order val="2"/>
          <c:tx>
            <c:strRef>
              <c:f>Hoja1!$D$1</c:f>
              <c:strCache>
                <c:ptCount val="1"/>
                <c:pt idx="0">
                  <c:v>Sur</c:v>
                </c:pt>
              </c:strCache>
            </c:strRef>
          </c:tx>
          <c:spPr>
            <a:solidFill>
              <a:schemeClr val="tx1"/>
            </a:solidFill>
          </c:spPr>
          <c:invertIfNegative val="0"/>
          <c:dLbls>
            <c:dLbl>
              <c:idx val="0"/>
              <c:layout>
                <c:manualLayout>
                  <c:x val="-4.3415340086831698E-3"/>
                  <c:y val="0.2617587474053850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84.1</c:v>
                </c:pt>
              </c:numCache>
            </c:numRef>
          </c:val>
        </c:ser>
        <c:dLbls>
          <c:dLblPos val="outEnd"/>
          <c:showLegendKey val="0"/>
          <c:showVal val="1"/>
          <c:showCatName val="0"/>
          <c:showSerName val="0"/>
          <c:showPercent val="0"/>
          <c:showBubbleSize val="0"/>
        </c:dLbls>
        <c:gapWidth val="150"/>
        <c:axId val="83638144"/>
        <c:axId val="83639680"/>
      </c:barChart>
      <c:catAx>
        <c:axId val="83638144"/>
        <c:scaling>
          <c:orientation val="minMax"/>
        </c:scaling>
        <c:delete val="1"/>
        <c:axPos val="b"/>
        <c:numFmt formatCode="General" sourceLinked="1"/>
        <c:majorTickMark val="none"/>
        <c:minorTickMark val="none"/>
        <c:tickLblPos val="nextTo"/>
        <c:crossAx val="83639680"/>
        <c:crosses val="autoZero"/>
        <c:auto val="1"/>
        <c:lblAlgn val="ctr"/>
        <c:lblOffset val="100"/>
        <c:noMultiLvlLbl val="0"/>
      </c:catAx>
      <c:valAx>
        <c:axId val="83639680"/>
        <c:scaling>
          <c:orientation val="minMax"/>
        </c:scaling>
        <c:delete val="1"/>
        <c:axPos val="l"/>
        <c:numFmt formatCode="0.0" sourceLinked="1"/>
        <c:majorTickMark val="none"/>
        <c:minorTickMark val="none"/>
        <c:tickLblPos val="nextTo"/>
        <c:crossAx val="83638144"/>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Serie</c:v>
                </c:pt>
              </c:strCache>
            </c:strRef>
          </c:tx>
          <c:spPr>
            <a:ln w="28575" cap="rnd">
              <a:solidFill>
                <a:srgbClr val="F25829"/>
              </a:solidFill>
              <a:round/>
            </a:ln>
            <a:effectLst/>
          </c:spPr>
          <c:marker>
            <c:symbol val="none"/>
          </c:marker>
          <c:dPt>
            <c:idx val="1"/>
            <c:bubble3D val="0"/>
          </c:dPt>
          <c:dLbls>
            <c:dLbl>
              <c:idx val="1"/>
              <c:layout>
                <c:manualLayout>
                  <c:x val="-2.2701236240790498E-2"/>
                  <c:y val="4.0865726729228502E-2"/>
                </c:manualLayout>
              </c:layout>
              <c:showLegendKey val="0"/>
              <c:showVal val="1"/>
              <c:showCatName val="0"/>
              <c:showSerName val="0"/>
              <c:showPercent val="0"/>
              <c:showBubbleSize val="0"/>
              <c:extLst>
                <c:ext xmlns:c15="http://schemas.microsoft.com/office/drawing/2012/chart" uri="{CE6537A1-D6FC-4f65-9D91-7224C49458BB}">
                  <c15:layout>
                    <c:manualLayout>
                      <c:w val="6.7476481680192504E-2"/>
                      <c:h val="6.1420785109144803E-2"/>
                    </c:manualLayout>
                  </c15:layout>
                </c:ext>
              </c:extLst>
            </c:dLbl>
            <c:dLbl>
              <c:idx val="2"/>
              <c:layout>
                <c:manualLayout>
                  <c:x val="-2.8806701150981998E-2"/>
                  <c:y val="-5.538155004457410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Ninguno</c:v>
                </c:pt>
                <c:pt idx="1">
                  <c:v>Primaria</c:v>
                </c:pt>
                <c:pt idx="2">
                  <c:v>Secundaria</c:v>
                </c:pt>
                <c:pt idx="3">
                  <c:v>Bachillerato</c:v>
                </c:pt>
                <c:pt idx="4">
                  <c:v>Licenciatura</c:v>
                </c:pt>
              </c:strCache>
            </c:strRef>
          </c:cat>
          <c:val>
            <c:numRef>
              <c:f>Hoja1!$B$2:$B$6</c:f>
              <c:numCache>
                <c:formatCode>General</c:formatCode>
                <c:ptCount val="5"/>
                <c:pt idx="0">
                  <c:v>86.1</c:v>
                </c:pt>
                <c:pt idx="1">
                  <c:v>84.9</c:v>
                </c:pt>
                <c:pt idx="2">
                  <c:v>85</c:v>
                </c:pt>
                <c:pt idx="3">
                  <c:v>85.39</c:v>
                </c:pt>
                <c:pt idx="4">
                  <c:v>84.03</c:v>
                </c:pt>
              </c:numCache>
            </c:numRef>
          </c:val>
          <c:smooth val="0"/>
        </c:ser>
        <c:dLbls>
          <c:showLegendKey val="0"/>
          <c:showVal val="0"/>
          <c:showCatName val="0"/>
          <c:showSerName val="0"/>
          <c:showPercent val="0"/>
          <c:showBubbleSize val="0"/>
        </c:dLbls>
        <c:marker val="1"/>
        <c:smooth val="0"/>
        <c:axId val="83688064"/>
        <c:axId val="83566976"/>
      </c:lineChart>
      <c:catAx>
        <c:axId val="8368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83566976"/>
        <c:crosses val="autoZero"/>
        <c:auto val="1"/>
        <c:lblAlgn val="ctr"/>
        <c:lblOffset val="100"/>
        <c:noMultiLvlLbl val="0"/>
      </c:catAx>
      <c:valAx>
        <c:axId val="8356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83688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0757432455530599E-2"/>
          <c:y val="0.12944476744435701"/>
          <c:w val="0.95319336349237105"/>
          <c:h val="0.63226116446573499"/>
        </c:manualLayout>
      </c:layout>
      <c:barChart>
        <c:barDir val="col"/>
        <c:grouping val="clustered"/>
        <c:varyColors val="0"/>
        <c:ser>
          <c:idx val="0"/>
          <c:order val="0"/>
          <c:tx>
            <c:strRef>
              <c:f>Hoja1!$B$1</c:f>
              <c:strCache>
                <c:ptCount val="1"/>
                <c:pt idx="0">
                  <c:v>Les alcanza bien y pueden ahorrar</c:v>
                </c:pt>
              </c:strCache>
            </c:strRef>
          </c:tx>
          <c:spPr>
            <a:gradFill flip="none" rotWithShape="1">
              <a:gsLst>
                <a:gs pos="0">
                  <a:srgbClr val="DB0000">
                    <a:shade val="30000"/>
                    <a:satMod val="115000"/>
                  </a:srgbClr>
                </a:gs>
                <a:gs pos="50000">
                  <a:srgbClr val="DB0000">
                    <a:shade val="67500"/>
                    <a:satMod val="115000"/>
                  </a:srgbClr>
                </a:gs>
                <a:gs pos="100000">
                  <a:srgbClr val="DB0000">
                    <a:shade val="100000"/>
                    <a:satMod val="115000"/>
                  </a:srgbClr>
                </a:gs>
              </a:gsLst>
              <a:lin ang="0" scaled="1"/>
              <a:tileRect/>
            </a:gradFill>
          </c:spPr>
          <c:invertIfNegative val="0"/>
          <c:dPt>
            <c:idx val="0"/>
            <c:invertIfNegative val="0"/>
            <c:bubble3D val="0"/>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t="100000" r="100000"/>
                </a:path>
                <a:tileRect l="-100000" b="-100000"/>
              </a:gradFill>
              <a:ln>
                <a:solidFill>
                  <a:srgbClr val="F25829"/>
                </a:solidFill>
              </a:ln>
            </c:spPr>
          </c:dPt>
          <c:dLbls>
            <c:dLbl>
              <c:idx val="0"/>
              <c:layout>
                <c:manualLayout>
                  <c:x val="0"/>
                  <c:y val="0.100239572113063"/>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Hoja1!$B$2</c:f>
              <c:numCache>
                <c:formatCode>0.0</c:formatCode>
                <c:ptCount val="1"/>
                <c:pt idx="0">
                  <c:v>87</c:v>
                </c:pt>
              </c:numCache>
            </c:numRef>
          </c:val>
        </c:ser>
        <c:ser>
          <c:idx val="1"/>
          <c:order val="1"/>
          <c:tx>
            <c:strRef>
              <c:f>Hoja1!$C$1</c:f>
              <c:strCache>
                <c:ptCount val="1"/>
                <c:pt idx="0">
                  <c:v>Les alcanza justo sin grandes dificultades</c:v>
                </c:pt>
              </c:strCache>
            </c:strRef>
          </c:tx>
          <c:spPr>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c:spPr>
          <c:invertIfNegative val="0"/>
          <c:dLbls>
            <c:dLbl>
              <c:idx val="0"/>
              <c:layout>
                <c:manualLayout>
                  <c:x val="0"/>
                  <c:y val="9.43431266946476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Hoja1!$C$2</c:f>
              <c:numCache>
                <c:formatCode>0.0</c:formatCode>
                <c:ptCount val="1"/>
                <c:pt idx="0">
                  <c:v>85.8</c:v>
                </c:pt>
              </c:numCache>
            </c:numRef>
          </c:val>
        </c:ser>
        <c:ser>
          <c:idx val="2"/>
          <c:order val="2"/>
          <c:tx>
            <c:strRef>
              <c:f>Hoja1!$D$1</c:f>
              <c:strCache>
                <c:ptCount val="1"/>
                <c:pt idx="0">
                  <c:v>No les alcanza y tienen dificultades</c:v>
                </c:pt>
              </c:strCache>
            </c:strRef>
          </c:tx>
          <c:spPr>
            <a:solidFill>
              <a:schemeClr val="tx1"/>
            </a:solidFill>
          </c:spPr>
          <c:invertIfNegative val="0"/>
          <c:dLbls>
            <c:dLbl>
              <c:idx val="0"/>
              <c:layout>
                <c:manualLayout>
                  <c:x val="1.44717800289436E-3"/>
                  <c:y val="0.10613601753147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Hoja1!$D$2</c:f>
              <c:numCache>
                <c:formatCode>0.0</c:formatCode>
                <c:ptCount val="1"/>
                <c:pt idx="0">
                  <c:v>84.09</c:v>
                </c:pt>
              </c:numCache>
            </c:numRef>
          </c:val>
        </c:ser>
        <c:ser>
          <c:idx val="3"/>
          <c:order val="3"/>
          <c:tx>
            <c:strRef>
              <c:f>Hoja1!$E$1</c:f>
              <c:strCache>
                <c:ptCount val="1"/>
                <c:pt idx="0">
                  <c:v>No les alcanza y tienen grandes dificultades</c:v>
                </c:pt>
              </c:strCache>
            </c:strRef>
          </c:tx>
          <c:spPr>
            <a:gradFill flip="none" rotWithShape="1">
              <a:gsLst>
                <a:gs pos="0">
                  <a:srgbClr val="F25829">
                    <a:shade val="30000"/>
                    <a:satMod val="115000"/>
                  </a:srgbClr>
                </a:gs>
                <a:gs pos="50000">
                  <a:srgbClr val="F25829">
                    <a:shade val="67500"/>
                    <a:satMod val="115000"/>
                  </a:srgbClr>
                </a:gs>
                <a:gs pos="100000">
                  <a:srgbClr val="F25829">
                    <a:shade val="100000"/>
                    <a:satMod val="115000"/>
                  </a:srgbClr>
                </a:gs>
              </a:gsLst>
              <a:path path="circle">
                <a:fillToRect l="50000" t="50000" r="50000" b="50000"/>
              </a:path>
              <a:tileRect/>
            </a:gradFill>
            <a:ln>
              <a:solidFill>
                <a:srgbClr val="F25829"/>
              </a:solidFill>
            </a:ln>
          </c:spPr>
          <c:invertIfNegative val="0"/>
          <c:dLbls>
            <c:dLbl>
              <c:idx val="0"/>
              <c:layout>
                <c:manualLayout>
                  <c:x val="0"/>
                  <c:y val="0.109084240240686"/>
                </c:manualLayout>
              </c:layout>
              <c:spPr>
                <a:noFill/>
                <a:ln>
                  <a:noFill/>
                </a:ln>
                <a:effectLst/>
              </c:spPr>
              <c:txPr>
                <a:bodyPr wrap="square" lIns="38100" tIns="19050" rIns="38100" bIns="19050" anchor="ctr">
                  <a:spAutoFit/>
                </a:bodyPr>
                <a:lstStyle/>
                <a:p>
                  <a:pPr>
                    <a:defRPr>
                      <a:solidFill>
                        <a:schemeClr val="bg1"/>
                      </a:solidFill>
                    </a:defRPr>
                  </a:pPr>
                  <a:endParaRPr lang="es-MX"/>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c:f>
              <c:numCache>
                <c:formatCode>General</c:formatCode>
                <c:ptCount val="1"/>
              </c:numCache>
            </c:numRef>
          </c:cat>
          <c:val>
            <c:numRef>
              <c:f>Hoja1!$E$2</c:f>
              <c:numCache>
                <c:formatCode>0.0</c:formatCode>
                <c:ptCount val="1"/>
                <c:pt idx="0">
                  <c:v>85.3</c:v>
                </c:pt>
              </c:numCache>
            </c:numRef>
          </c:val>
        </c:ser>
        <c:dLbls>
          <c:dLblPos val="outEnd"/>
          <c:showLegendKey val="0"/>
          <c:showVal val="1"/>
          <c:showCatName val="0"/>
          <c:showSerName val="0"/>
          <c:showPercent val="0"/>
          <c:showBubbleSize val="0"/>
        </c:dLbls>
        <c:gapWidth val="150"/>
        <c:axId val="83806848"/>
        <c:axId val="83698048"/>
      </c:barChart>
      <c:catAx>
        <c:axId val="83806848"/>
        <c:scaling>
          <c:orientation val="minMax"/>
        </c:scaling>
        <c:delete val="0"/>
        <c:axPos val="b"/>
        <c:numFmt formatCode="General" sourceLinked="1"/>
        <c:majorTickMark val="out"/>
        <c:minorTickMark val="none"/>
        <c:tickLblPos val="nextTo"/>
        <c:crossAx val="83698048"/>
        <c:crosses val="autoZero"/>
        <c:auto val="1"/>
        <c:lblAlgn val="ctr"/>
        <c:lblOffset val="100"/>
        <c:noMultiLvlLbl val="0"/>
      </c:catAx>
      <c:valAx>
        <c:axId val="83698048"/>
        <c:scaling>
          <c:orientation val="minMax"/>
        </c:scaling>
        <c:delete val="1"/>
        <c:axPos val="l"/>
        <c:numFmt formatCode="0.0" sourceLinked="1"/>
        <c:majorTickMark val="out"/>
        <c:minorTickMark val="none"/>
        <c:tickLblPos val="nextTo"/>
        <c:crossAx val="83806848"/>
        <c:crosses val="autoZero"/>
        <c:crossBetween val="between"/>
        <c:majorUnit val="0.5"/>
      </c:valAx>
    </c:plotArea>
    <c:legend>
      <c:legendPos val="b"/>
      <c:overlay val="0"/>
      <c:txPr>
        <a:bodyPr rot="0" vert="horz"/>
        <a:lstStyle/>
        <a:p>
          <a:pPr>
            <a:defRPr sz="1600">
              <a:solidFill>
                <a:schemeClr val="tx1">
                  <a:lumMod val="65000"/>
                  <a:lumOff val="35000"/>
                </a:schemeClr>
              </a:solidFill>
              <a:effectLst>
                <a:glow rad="127000">
                  <a:schemeClr val="bg1"/>
                </a:glo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0.21882</cdr:x>
      <cdr:y>0.04664</cdr:y>
    </cdr:from>
    <cdr:to>
      <cdr:x>0.59043</cdr:x>
      <cdr:y>0.13146</cdr:y>
    </cdr:to>
    <cdr:sp macro="" textlink="">
      <cdr:nvSpPr>
        <cdr:cNvPr id="2" name="CuadroTexto 1"/>
        <cdr:cNvSpPr txBox="1"/>
      </cdr:nvSpPr>
      <cdr:spPr>
        <a:xfrm xmlns:a="http://schemas.openxmlformats.org/drawingml/2006/main">
          <a:off x="862109" y="236918"/>
          <a:ext cx="1464054" cy="4308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2200" b="1" dirty="0" smtClean="0">
              <a:solidFill>
                <a:srgbClr val="F25829"/>
              </a:solidFill>
            </a:rPr>
            <a:t>Por género</a:t>
          </a:r>
          <a:endParaRPr lang="es-MX" sz="2200" b="1" dirty="0">
            <a:solidFill>
              <a:srgbClr val="F25829"/>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0.86368</cdr:x>
      <cdr:y>0.94816</cdr:y>
    </cdr:from>
    <cdr:to>
      <cdr:x>1</cdr:x>
      <cdr:y>1</cdr:y>
    </cdr:to>
    <cdr:sp macro="" textlink="">
      <cdr:nvSpPr>
        <cdr:cNvPr id="2" name="CuadroTexto 4"/>
        <cdr:cNvSpPr txBox="1"/>
      </cdr:nvSpPr>
      <cdr:spPr>
        <a:xfrm xmlns:a="http://schemas.openxmlformats.org/drawingml/2006/main">
          <a:off x="8066088" y="6521881"/>
          <a:ext cx="112871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dirty="0" smtClean="0">
              <a:solidFill>
                <a:schemeClr val="tx1">
                  <a:lumMod val="65000"/>
                  <a:lumOff val="35000"/>
                </a:schemeClr>
              </a:solidFill>
            </a:rPr>
            <a:t>n=1140</a:t>
          </a:r>
          <a:endParaRPr lang="es-MX" sz="1200" dirty="0">
            <a:solidFill>
              <a:schemeClr val="tx1">
                <a:lumMod val="65000"/>
                <a:lumOff val="3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0.86454</cdr:x>
      <cdr:y>0.94008</cdr:y>
    </cdr:from>
    <cdr:to>
      <cdr:x>1</cdr:x>
      <cdr:y>1</cdr:y>
    </cdr:to>
    <cdr:sp macro="" textlink="">
      <cdr:nvSpPr>
        <cdr:cNvPr id="3" name="CuadroTexto 8"/>
        <cdr:cNvSpPr txBox="1"/>
      </cdr:nvSpPr>
      <cdr:spPr>
        <a:xfrm xmlns:a="http://schemas.openxmlformats.org/drawingml/2006/main">
          <a:off x="8212963" y="6535644"/>
          <a:ext cx="981837"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500" dirty="0" smtClean="0">
              <a:solidFill>
                <a:schemeClr val="tx1">
                  <a:lumMod val="65000"/>
                  <a:lumOff val="35000"/>
                </a:schemeClr>
              </a:solidFill>
            </a:rPr>
            <a:t>n=1208</a:t>
          </a:r>
          <a:endParaRPr lang="es-MX" sz="1500" dirty="0">
            <a:solidFill>
              <a:schemeClr val="tx1">
                <a:lumMod val="65000"/>
                <a:lumOff val="35000"/>
              </a:schemeClr>
            </a:solidFill>
          </a:endParaRPr>
        </a:p>
      </cdr:txBody>
    </cdr:sp>
  </cdr:relSizeAnchor>
  <cdr:relSizeAnchor xmlns:cdr="http://schemas.openxmlformats.org/drawingml/2006/chartDrawing">
    <cdr:from>
      <cdr:x>0.41661</cdr:x>
      <cdr:y>0.94008</cdr:y>
    </cdr:from>
    <cdr:to>
      <cdr:x>0.58339</cdr:x>
      <cdr:y>1</cdr:y>
    </cdr:to>
    <cdr:sp macro="" textlink="">
      <cdr:nvSpPr>
        <cdr:cNvPr id="4" name="CuadroTexto 9"/>
        <cdr:cNvSpPr txBox="1"/>
      </cdr:nvSpPr>
      <cdr:spPr>
        <a:xfrm xmlns:a="http://schemas.openxmlformats.org/drawingml/2006/main">
          <a:off x="3355732" y="5069759"/>
          <a:ext cx="1343323"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0.24701</cdr:x>
      <cdr:y>0.03314</cdr:y>
    </cdr:from>
    <cdr:to>
      <cdr:x>0.8612</cdr:x>
      <cdr:y>0.23006</cdr:y>
    </cdr:to>
    <cdr:sp macro="" textlink="">
      <cdr:nvSpPr>
        <cdr:cNvPr id="3" name="Título 1"/>
        <cdr:cNvSpPr>
          <a:spLocks xmlns:a="http://schemas.openxmlformats.org/drawingml/2006/main" noGrp="1"/>
        </cdr:cNvSpPr>
      </cdr:nvSpPr>
      <cdr:spPr>
        <a:xfrm xmlns:a="http://schemas.openxmlformats.org/drawingml/2006/main">
          <a:off x="2167652" y="77185"/>
          <a:ext cx="5389999" cy="458594"/>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algn="l" defTabSz="457200" rtl="0" eaLnBrk="1" latinLnBrk="0" hangingPunct="1">
            <a:spcBef>
              <a:spcPct val="0"/>
            </a:spcBef>
            <a:buNone/>
            <a:defRPr sz="2800" kern="1200">
              <a:solidFill>
                <a:schemeClr val="tx1"/>
              </a:solidFill>
              <a:latin typeface="Arial Black"/>
              <a:ea typeface="+mj-ea"/>
              <a:cs typeface="Arial Black"/>
            </a:defRPr>
          </a:lvl1pPr>
        </a:lstStyle>
        <a:p xmlns:a="http://schemas.openxmlformats.org/drawingml/2006/main">
          <a:r>
            <a:rPr lang="es-MX" sz="1800" b="0" dirty="0" smtClean="0">
              <a:solidFill>
                <a:srgbClr val="F25829"/>
              </a:solidFill>
            </a:rPr>
            <a:t>Agrupado por tipo de localidad</a:t>
          </a:r>
          <a:r>
            <a:rPr lang="es-MX" sz="1800" b="0" dirty="0">
              <a:solidFill>
                <a:srgbClr val="F25829"/>
              </a:solidFill>
            </a:rPr>
            <a:t/>
          </a:r>
          <a:br>
            <a:rPr lang="es-MX" sz="1800" b="0" dirty="0">
              <a:solidFill>
                <a:srgbClr val="F25829"/>
              </a:solidFill>
            </a:rPr>
          </a:br>
          <a:endParaRPr lang="es-MX" sz="1800" b="0" dirty="0">
            <a:solidFill>
              <a:srgbClr val="F25829"/>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0.28957</cdr:x>
      <cdr:y>0</cdr:y>
    </cdr:from>
    <cdr:to>
      <cdr:x>0.90376</cdr:x>
      <cdr:y>0.19692</cdr:y>
    </cdr:to>
    <cdr:sp macro="" textlink="">
      <cdr:nvSpPr>
        <cdr:cNvPr id="2" name="Título 1"/>
        <cdr:cNvSpPr>
          <a:spLocks xmlns:a="http://schemas.openxmlformats.org/drawingml/2006/main" noGrp="1"/>
        </cdr:cNvSpPr>
      </cdr:nvSpPr>
      <cdr:spPr>
        <a:xfrm xmlns:a="http://schemas.openxmlformats.org/drawingml/2006/main">
          <a:off x="2541215" y="-1064421"/>
          <a:ext cx="5389947" cy="458600"/>
        </a:xfrm>
        <a:prstGeom xmlns:a="http://schemas.openxmlformats.org/drawingml/2006/main" prst="rect">
          <a:avLst/>
        </a:prstGeom>
      </cdr:spPr>
      <cdr:txBody>
        <a:bodyPr xmlns:a="http://schemas.openxmlformats.org/drawingml/2006/main" vert="horz" lIns="91440" tIns="45720" rIns="91440" bIns="45720" rtlCol="0" anchor="ctr">
          <a:normAutofit fontScale="90000"/>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2000" dirty="0" smtClean="0">
              <a:solidFill>
                <a:srgbClr val="F25829"/>
              </a:solidFill>
              <a:latin typeface="Arial Black" panose="020B0A04020102020204" pitchFamily="34" charset="0"/>
            </a:rPr>
            <a:t>Agrupado por tipo de localidad</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latin typeface="Arial Black" panose="020B0A040201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0.29536</cdr:x>
      <cdr:y>0.01894</cdr:y>
    </cdr:from>
    <cdr:to>
      <cdr:x>0.69967</cdr:x>
      <cdr:y>0.18996</cdr:y>
    </cdr:to>
    <cdr:sp macro="" textlink="">
      <cdr:nvSpPr>
        <cdr:cNvPr id="2" name="Título 1"/>
        <cdr:cNvSpPr>
          <a:spLocks xmlns:a="http://schemas.openxmlformats.org/drawingml/2006/main" noGrp="1"/>
        </cdr:cNvSpPr>
      </cdr:nvSpPr>
      <cdr:spPr>
        <a:xfrm xmlns:a="http://schemas.openxmlformats.org/drawingml/2006/main">
          <a:off x="2592015" y="50800"/>
          <a:ext cx="3548061" cy="458600"/>
        </a:xfrm>
        <a:prstGeom xmlns:a="http://schemas.openxmlformats.org/drawingml/2006/main" prst="rect">
          <a:avLst/>
        </a:prstGeom>
      </cdr:spPr>
      <cdr:txBody>
        <a:bodyPr xmlns:a="http://schemas.openxmlformats.org/drawingml/2006/main" vert="horz" lIns="91440" tIns="45720" rIns="91440" bIns="4572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2000" dirty="0" smtClean="0">
              <a:solidFill>
                <a:srgbClr val="F25829"/>
              </a:solidFill>
              <a:latin typeface="Arial Black" panose="020B0A04020102020204" pitchFamily="34" charset="0"/>
            </a:rPr>
            <a:t>Agrupado por región</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latin typeface="Arial Black" panose="020B0A040201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0.33762</cdr:x>
      <cdr:y>0</cdr:y>
    </cdr:from>
    <cdr:to>
      <cdr:x>0.8586</cdr:x>
      <cdr:y>0.30396</cdr:y>
    </cdr:to>
    <cdr:sp macro="" textlink="">
      <cdr:nvSpPr>
        <cdr:cNvPr id="2" name="Rectángulo 1"/>
        <cdr:cNvSpPr/>
      </cdr:nvSpPr>
      <cdr:spPr>
        <a:xfrm xmlns:a="http://schemas.openxmlformats.org/drawingml/2006/main">
          <a:off x="2962850" y="0"/>
          <a:ext cx="4572000" cy="707886"/>
        </a:xfrm>
        <a:prstGeom xmlns:a="http://schemas.openxmlformats.org/drawingml/2006/main" prst="rect">
          <a:avLst/>
        </a:prstGeom>
      </cdr:spPr>
      <cdr:txBody>
        <a:bodyPr xmlns:a="http://schemas.openxmlformats.org/drawingml/2006/main">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2000" dirty="0">
              <a:solidFill>
                <a:srgbClr val="F25829"/>
              </a:solidFill>
              <a:latin typeface="Arial Black" panose="020B0A04020102020204" pitchFamily="34" charset="0"/>
            </a:rPr>
            <a:t>Agrupado por </a:t>
          </a:r>
          <a:r>
            <a:rPr lang="es-MX" sz="2000" dirty="0" smtClean="0">
              <a:solidFill>
                <a:srgbClr val="F25829"/>
              </a:solidFill>
              <a:latin typeface="Arial Black" panose="020B0A04020102020204" pitchFamily="34" charset="0"/>
            </a:rPr>
            <a:t>localidad</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0.28461</cdr:x>
      <cdr:y>0</cdr:y>
    </cdr:from>
    <cdr:to>
      <cdr:x>0.80559</cdr:x>
      <cdr:y>0.26398</cdr:y>
    </cdr:to>
    <cdr:sp macro="" textlink="">
      <cdr:nvSpPr>
        <cdr:cNvPr id="2" name="Rectángulo 1"/>
        <cdr:cNvSpPr/>
      </cdr:nvSpPr>
      <cdr:spPr>
        <a:xfrm xmlns:a="http://schemas.openxmlformats.org/drawingml/2006/main">
          <a:off x="2497619" y="-3533483"/>
          <a:ext cx="4572000" cy="707886"/>
        </a:xfrm>
        <a:prstGeom xmlns:a="http://schemas.openxmlformats.org/drawingml/2006/main" prst="rect">
          <a:avLst/>
        </a:prstGeom>
      </cdr:spPr>
      <cdr:txBody>
        <a:bodyPr xmlns:a="http://schemas.openxmlformats.org/drawingml/2006/main">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s-MX" sz="2000" dirty="0">
              <a:solidFill>
                <a:srgbClr val="F25829"/>
              </a:solidFill>
              <a:latin typeface="Arial Black" panose="020B0A04020102020204" pitchFamily="34" charset="0"/>
            </a:rPr>
            <a:t>Agrupado </a:t>
          </a:r>
          <a:r>
            <a:rPr lang="es-MX" sz="2000" dirty="0" smtClean="0">
              <a:solidFill>
                <a:srgbClr val="F25829"/>
              </a:solidFill>
              <a:latin typeface="Arial Black" panose="020B0A04020102020204" pitchFamily="34" charset="0"/>
            </a:rPr>
            <a:t>por región</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0.61738</cdr:x>
      <cdr:y>0.28278</cdr:y>
    </cdr:to>
    <cdr:sp macro="" textlink="">
      <cdr:nvSpPr>
        <cdr:cNvPr id="2" name="Título 1"/>
        <cdr:cNvSpPr>
          <a:spLocks xmlns:a="http://schemas.openxmlformats.org/drawingml/2006/main" noGrp="1"/>
        </cdr:cNvSpPr>
      </cdr:nvSpPr>
      <cdr:spPr>
        <a:xfrm xmlns:a="http://schemas.openxmlformats.org/drawingml/2006/main">
          <a:off x="0" y="-188121"/>
          <a:ext cx="5645368" cy="758879"/>
        </a:xfrm>
        <a:prstGeom xmlns:a="http://schemas.openxmlformats.org/drawingml/2006/main" prst="rect">
          <a:avLst/>
        </a:prstGeom>
      </cdr:spPr>
      <cdr:txBody>
        <a:bodyPr xmlns:a="http://schemas.openxmlformats.org/drawingml/2006/main" vert="horz" lIns="91440" tIns="45720" rIns="91440" bIns="45720" rtlCol="0" anchor="ctr">
          <a:normAutofit fontScale="90000"/>
        </a:bodyPr>
        <a:lstStyle xmlns:a="http://schemas.openxmlformats.org/drawingml/2006/main">
          <a:lvl1pPr algn="l" defTabSz="457200" rtl="0" eaLnBrk="1" latinLnBrk="0" hangingPunct="1">
            <a:spcBef>
              <a:spcPct val="0"/>
            </a:spcBef>
            <a:buNone/>
            <a:defRPr sz="2800" kern="1200">
              <a:solidFill>
                <a:schemeClr val="tx1"/>
              </a:solidFill>
              <a:latin typeface="Arial Black"/>
              <a:ea typeface="+mj-ea"/>
              <a:cs typeface="Arial Black"/>
            </a:defRPr>
          </a:lvl1pPr>
        </a:lstStyle>
        <a:p xmlns:a="http://schemas.openxmlformats.org/drawingml/2006/main">
          <a:endParaRPr lang="es-ES" dirty="0">
            <a:solidFill>
              <a:srgbClr val="DB0000"/>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0.42466</cdr:x>
      <cdr:y>0.89212</cdr:y>
    </cdr:from>
    <cdr:to>
      <cdr:x>0.56518</cdr:x>
      <cdr:y>1</cdr:y>
    </cdr:to>
    <cdr:sp macro="" textlink="">
      <cdr:nvSpPr>
        <cdr:cNvPr id="2" name="CuadroTexto 4"/>
        <cdr:cNvSpPr txBox="1"/>
      </cdr:nvSpPr>
      <cdr:spPr>
        <a:xfrm xmlns:a="http://schemas.openxmlformats.org/drawingml/2006/main">
          <a:off x="3653246" y="2672450"/>
          <a:ext cx="1208766"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DE92FB-1AFC-6E45-BC42-C1DEBCAB49B9}" type="datetimeFigureOut">
              <a:rPr lang="es-ES_tradnl" smtClean="0"/>
              <a:t>11/07/2016</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3B0BAE-4516-0A43-8E28-E9E2F21D5542}" type="slidenum">
              <a:rPr lang="es-ES_tradnl" smtClean="0"/>
              <a:t>‹Nº›</a:t>
            </a:fld>
            <a:endParaRPr lang="es-ES_tradnl"/>
          </a:p>
        </p:txBody>
      </p:sp>
    </p:spTree>
    <p:extLst>
      <p:ext uri="{BB962C8B-B14F-4D97-AF65-F5344CB8AC3E}">
        <p14:creationId xmlns:p14="http://schemas.microsoft.com/office/powerpoint/2010/main" val="100604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D6AB4-0B5D-49DD-93D6-B968AF68C2E1}" type="datetimeFigureOut">
              <a:rPr lang="es-MX" smtClean="0"/>
              <a:t>11/07/2016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61DFD-C5E3-4294-AB0B-539351EB3FE2}" type="slidenum">
              <a:rPr lang="es-MX" smtClean="0"/>
              <a:t>‹Nº›</a:t>
            </a:fld>
            <a:endParaRPr lang="es-MX"/>
          </a:p>
        </p:txBody>
      </p:sp>
    </p:spTree>
    <p:extLst>
      <p:ext uri="{BB962C8B-B14F-4D97-AF65-F5344CB8AC3E}">
        <p14:creationId xmlns:p14="http://schemas.microsoft.com/office/powerpoint/2010/main" val="227716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C361DFD-C5E3-4294-AB0B-539351EB3FE2}" type="slidenum">
              <a:rPr lang="es-MX" smtClean="0"/>
              <a:t>4</a:t>
            </a:fld>
            <a:endParaRPr lang="es-MX"/>
          </a:p>
        </p:txBody>
      </p:sp>
    </p:spTree>
    <p:extLst>
      <p:ext uri="{BB962C8B-B14F-4D97-AF65-F5344CB8AC3E}">
        <p14:creationId xmlns:p14="http://schemas.microsoft.com/office/powerpoint/2010/main" val="176223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C361DFD-C5E3-4294-AB0B-539351EB3FE2}" type="slidenum">
              <a:rPr lang="es-MX" smtClean="0"/>
              <a:t>26</a:t>
            </a:fld>
            <a:endParaRPr lang="es-MX"/>
          </a:p>
        </p:txBody>
      </p:sp>
    </p:spTree>
    <p:extLst>
      <p:ext uri="{BB962C8B-B14F-4D97-AF65-F5344CB8AC3E}">
        <p14:creationId xmlns:p14="http://schemas.microsoft.com/office/powerpoint/2010/main" val="7060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206AEAB7-A432-6543-A27E-4790B8E0F0C0}" type="datetimeFigureOut">
              <a:rPr lang="es-ES" smtClean="0"/>
              <a:t>11/07/2016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3449057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06AEAB7-A432-6543-A27E-4790B8E0F0C0}" type="datetimeFigureOut">
              <a:rPr lang="es-ES" smtClean="0"/>
              <a:t>11/07/2016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322305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06AEAB7-A432-6543-A27E-4790B8E0F0C0}" type="datetimeFigureOut">
              <a:rPr lang="es-ES" smtClean="0"/>
              <a:t>11/07/2016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85323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06AEAB7-A432-6543-A27E-4790B8E0F0C0}" type="datetimeFigureOut">
              <a:rPr lang="es-ES" smtClean="0"/>
              <a:t>11/07/2016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3048404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06AEAB7-A432-6543-A27E-4790B8E0F0C0}" type="datetimeFigureOut">
              <a:rPr lang="es-ES" smtClean="0"/>
              <a:t>11/07/2016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41293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06AEAB7-A432-6543-A27E-4790B8E0F0C0}" type="datetimeFigureOut">
              <a:rPr lang="es-ES" smtClean="0"/>
              <a:t>11/07/2016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268907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06AEAB7-A432-6543-A27E-4790B8E0F0C0}" type="datetimeFigureOut">
              <a:rPr lang="es-ES" smtClean="0"/>
              <a:t>11/07/2016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107151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06AEAB7-A432-6543-A27E-4790B8E0F0C0}" type="datetimeFigureOut">
              <a:rPr lang="es-ES" smtClean="0"/>
              <a:t>11/07/2016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547836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06AEAB7-A432-6543-A27E-4790B8E0F0C0}" type="datetimeFigureOut">
              <a:rPr lang="es-ES" smtClean="0"/>
              <a:t>11/07/2016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152131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06AEAB7-A432-6543-A27E-4790B8E0F0C0}" type="datetimeFigureOut">
              <a:rPr lang="es-ES" smtClean="0"/>
              <a:t>11/07/2016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303109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06AEAB7-A432-6543-A27E-4790B8E0F0C0}" type="datetimeFigureOut">
              <a:rPr lang="es-ES" smtClean="0"/>
              <a:t>11/07/2016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B5AD779-F85C-6E46-A3D8-5991278ECF45}" type="slidenum">
              <a:rPr lang="es-ES" smtClean="0"/>
              <a:t>‹Nº›</a:t>
            </a:fld>
            <a:endParaRPr lang="es-ES"/>
          </a:p>
        </p:txBody>
      </p:sp>
    </p:spTree>
    <p:extLst>
      <p:ext uri="{BB962C8B-B14F-4D97-AF65-F5344CB8AC3E}">
        <p14:creationId xmlns:p14="http://schemas.microsoft.com/office/powerpoint/2010/main" val="173761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Marcador de título 1"/>
          <p:cNvSpPr>
            <a:spLocks noGrp="1"/>
          </p:cNvSpPr>
          <p:nvPr>
            <p:ph type="title"/>
          </p:nvPr>
        </p:nvSpPr>
        <p:spPr>
          <a:xfrm>
            <a:off x="183932" y="90707"/>
            <a:ext cx="4898207" cy="758879"/>
          </a:xfrm>
          <a:prstGeom prst="rect">
            <a:avLst/>
          </a:prstGeom>
        </p:spPr>
        <p:txBody>
          <a:bodyPr vert="horz" lIns="91440" tIns="45720" rIns="91440" bIns="45720" rtlCol="0" anchor="ctr">
            <a:normAutofit/>
          </a:bodyPr>
          <a:lstStyle/>
          <a:p>
            <a:r>
              <a:rPr lang="es-ES_tradnl" dirty="0" smtClean="0"/>
              <a:t>Clic para editar título</a:t>
            </a:r>
            <a:endParaRPr lang="es-ES" dirty="0"/>
          </a:p>
        </p:txBody>
      </p:sp>
      <p:sp>
        <p:nvSpPr>
          <p:cNvPr id="3" name="Marcador de texto 2"/>
          <p:cNvSpPr>
            <a:spLocks noGrp="1"/>
          </p:cNvSpPr>
          <p:nvPr>
            <p:ph type="body" idx="1"/>
          </p:nvPr>
        </p:nvSpPr>
        <p:spPr>
          <a:xfrm>
            <a:off x="183932" y="1144751"/>
            <a:ext cx="8776138" cy="5214008"/>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2"/>
          </p:nvPr>
        </p:nvSpPr>
        <p:spPr>
          <a:xfrm>
            <a:off x="71816" y="6503876"/>
            <a:ext cx="7164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AEAB7-A432-6543-A27E-4790B8E0F0C0}" type="datetimeFigureOut">
              <a:rPr lang="es-ES" smtClean="0"/>
              <a:t>11/07/2016</a:t>
            </a:fld>
            <a:endParaRPr lang="es-ES" dirty="0"/>
          </a:p>
        </p:txBody>
      </p:sp>
      <p:sp>
        <p:nvSpPr>
          <p:cNvPr id="5" name="Marcador de pie de página 4"/>
          <p:cNvSpPr>
            <a:spLocks noGrp="1"/>
          </p:cNvSpPr>
          <p:nvPr>
            <p:ph type="ftr" sz="quarter" idx="3"/>
          </p:nvPr>
        </p:nvSpPr>
        <p:spPr>
          <a:xfrm>
            <a:off x="3124200" y="65052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58344" y="6503876"/>
            <a:ext cx="5080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B5AD779-F85C-6E46-A3D8-5991278ECF45}" type="slidenum">
              <a:rPr lang="es-ES" smtClean="0"/>
              <a:pPr/>
              <a:t>‹Nº›</a:t>
            </a:fld>
            <a:endParaRPr lang="es-ES" dirty="0"/>
          </a:p>
        </p:txBody>
      </p:sp>
      <p:pic>
        <p:nvPicPr>
          <p:cNvPr id="8" name="Imagen 7"/>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9601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accent6">
              <a:lumMod val="75000"/>
            </a:schemeClr>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25.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ítulo 1"/>
          <p:cNvSpPr>
            <a:spLocks noGrp="1"/>
          </p:cNvSpPr>
          <p:nvPr>
            <p:ph type="ctrTitle"/>
          </p:nvPr>
        </p:nvSpPr>
        <p:spPr>
          <a:xfrm>
            <a:off x="1257300" y="748319"/>
            <a:ext cx="7716285" cy="2025232"/>
          </a:xfrm>
        </p:spPr>
        <p:txBody>
          <a:bodyPr>
            <a:noAutofit/>
          </a:bodyPr>
          <a:lstStyle/>
          <a:p>
            <a:pPr algn="r"/>
            <a:r>
              <a:rPr lang="es-ES" sz="4400" dirty="0">
                <a:solidFill>
                  <a:srgbClr val="F25829"/>
                </a:solidFill>
              </a:rPr>
              <a:t>Educación Superior en México</a:t>
            </a:r>
            <a:endParaRPr lang="es-ES" sz="4400" dirty="0">
              <a:solidFill>
                <a:srgbClr val="F25829"/>
              </a:solidFill>
              <a:latin typeface="Arial Black"/>
              <a:cs typeface="Arial Black"/>
            </a:endParaRPr>
          </a:p>
        </p:txBody>
      </p:sp>
      <p:sp>
        <p:nvSpPr>
          <p:cNvPr id="3" name="Subtítulo 2"/>
          <p:cNvSpPr>
            <a:spLocks noGrp="1"/>
          </p:cNvSpPr>
          <p:nvPr>
            <p:ph type="subTitle" idx="1"/>
          </p:nvPr>
        </p:nvSpPr>
        <p:spPr>
          <a:xfrm>
            <a:off x="3875170" y="3175108"/>
            <a:ext cx="5098414" cy="775100"/>
          </a:xfrm>
        </p:spPr>
        <p:txBody>
          <a:bodyPr>
            <a:normAutofit fontScale="85000" lnSpcReduction="20000"/>
          </a:bodyPr>
          <a:lstStyle/>
          <a:p>
            <a:r>
              <a:rPr lang="es-ES" dirty="0">
                <a:solidFill>
                  <a:schemeClr val="bg1">
                    <a:lumMod val="50000"/>
                  </a:schemeClr>
                </a:solidFill>
              </a:rPr>
              <a:t>Perspectiva de los mexicanos sobre los estudios profesionales </a:t>
            </a:r>
          </a:p>
        </p:txBody>
      </p:sp>
      <p:pic>
        <p:nvPicPr>
          <p:cNvPr id="5" name="D6B45365-6A79-415F-B58F-BB6808EE4894" descr="891EF4CE-1332-4E9F-99F8-69409B316DD5@fios-rou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8503" y="5931605"/>
            <a:ext cx="2685082" cy="75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071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09" y="42457"/>
            <a:ext cx="5389999" cy="1111500"/>
          </a:xfrm>
        </p:spPr>
        <p:txBody>
          <a:bodyPr>
            <a:noAutofit/>
          </a:bodyPr>
          <a:lstStyle/>
          <a:p>
            <a:r>
              <a:rPr lang="es-MX" sz="1900" dirty="0">
                <a:solidFill>
                  <a:srgbClr val="F25829"/>
                </a:solidFill>
              </a:rPr>
              <a:t>Estudiar una </a:t>
            </a:r>
            <a:r>
              <a:rPr lang="es-MX" sz="1900" dirty="0" smtClean="0">
                <a:solidFill>
                  <a:srgbClr val="F25829"/>
                </a:solidFill>
              </a:rPr>
              <a:t>licenciatura contribuye de manera importante a elevar el nivel de vida de las personas</a:t>
            </a:r>
            <a:r>
              <a:rPr lang="es-MX" sz="1900" dirty="0">
                <a:solidFill>
                  <a:srgbClr val="F25829"/>
                </a:solidFill>
              </a:rPr>
              <a:t/>
            </a:r>
            <a:br>
              <a:rPr lang="es-MX" sz="1900" dirty="0">
                <a:solidFill>
                  <a:srgbClr val="F25829"/>
                </a:solidFill>
              </a:rPr>
            </a:br>
            <a:endParaRPr lang="es-MX" sz="1900" dirty="0">
              <a:solidFill>
                <a:srgbClr val="F25829"/>
              </a:solidFill>
            </a:endParaRPr>
          </a:p>
        </p:txBody>
      </p:sp>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graphicFrame>
        <p:nvGraphicFramePr>
          <p:cNvPr id="6" name="Marcador de contenido 6"/>
          <p:cNvGraphicFramePr>
            <a:graphicFrameLocks/>
          </p:cNvGraphicFramePr>
          <p:nvPr>
            <p:extLst>
              <p:ext uri="{D42A27DB-BD31-4B8C-83A1-F6EECF244321}">
                <p14:modId xmlns:p14="http://schemas.microsoft.com/office/powerpoint/2010/main" val="2931873716"/>
              </p:ext>
            </p:extLst>
          </p:nvPr>
        </p:nvGraphicFramePr>
        <p:xfrm>
          <a:off x="424657" y="1499375"/>
          <a:ext cx="8351043" cy="4658537"/>
        </p:xfrm>
        <a:graphic>
          <a:graphicData uri="http://schemas.openxmlformats.org/drawingml/2006/chart">
            <c:chart xmlns:c="http://schemas.openxmlformats.org/drawingml/2006/chart" xmlns:r="http://schemas.openxmlformats.org/officeDocument/2006/relationships" r:id="rId2"/>
          </a:graphicData>
        </a:graphic>
      </p:graphicFrame>
      <p:sp>
        <p:nvSpPr>
          <p:cNvPr id="7" name="Título 1"/>
          <p:cNvSpPr>
            <a:spLocks noGrp="1"/>
          </p:cNvSpPr>
          <p:nvPr/>
        </p:nvSpPr>
        <p:spPr>
          <a:xfrm>
            <a:off x="2877125" y="1110816"/>
            <a:ext cx="4769863" cy="45859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800" dirty="0" smtClean="0">
                <a:solidFill>
                  <a:srgbClr val="F25829"/>
                </a:solidFill>
                <a:latin typeface="Arial Black" panose="020B0A04020102020204" pitchFamily="34" charset="0"/>
              </a:rPr>
              <a:t>Agrupado por escolaridad</a:t>
            </a:r>
            <a:r>
              <a:rPr lang="es-MX" sz="1800" dirty="0">
                <a:solidFill>
                  <a:srgbClr val="F25829"/>
                </a:solidFill>
                <a:latin typeface="Arial Black" panose="020B0A04020102020204" pitchFamily="34" charset="0"/>
              </a:rPr>
              <a:t/>
            </a:r>
            <a:br>
              <a:rPr lang="es-MX" sz="1800" dirty="0">
                <a:solidFill>
                  <a:srgbClr val="F25829"/>
                </a:solidFill>
                <a:latin typeface="Arial Black" panose="020B0A04020102020204" pitchFamily="34" charset="0"/>
              </a:rPr>
            </a:br>
            <a:endParaRPr lang="es-MX" sz="1800" dirty="0">
              <a:solidFill>
                <a:srgbClr val="F25829"/>
              </a:solidFill>
              <a:latin typeface="Arial Black" panose="020B0A04020102020204" pitchFamily="34" charset="0"/>
            </a:endParaRPr>
          </a:p>
        </p:txBody>
      </p:sp>
      <p:cxnSp>
        <p:nvCxnSpPr>
          <p:cNvPr id="8" name="Conector recto 7"/>
          <p:cNvCxnSpPr/>
          <p:nvPr/>
        </p:nvCxnSpPr>
        <p:spPr>
          <a:xfrm flipV="1">
            <a:off x="564775" y="3213847"/>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925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62" y="42457"/>
            <a:ext cx="5389999" cy="1111500"/>
          </a:xfrm>
        </p:spPr>
        <p:txBody>
          <a:bodyPr>
            <a:noAutofit/>
          </a:bodyPr>
          <a:lstStyle/>
          <a:p>
            <a:r>
              <a:rPr lang="es-MX" sz="1900" dirty="0">
                <a:solidFill>
                  <a:srgbClr val="F25829"/>
                </a:solidFill>
              </a:rPr>
              <a:t>Estudiar una </a:t>
            </a:r>
            <a:r>
              <a:rPr lang="es-MX" sz="1900" dirty="0" smtClean="0">
                <a:solidFill>
                  <a:srgbClr val="F25829"/>
                </a:solidFill>
              </a:rPr>
              <a:t>licenciatura contribuye de manera importante a elevar el nivel de vida de las personas</a:t>
            </a:r>
            <a:r>
              <a:rPr lang="es-MX" sz="1900" dirty="0">
                <a:solidFill>
                  <a:srgbClr val="F25829"/>
                </a:solidFill>
              </a:rPr>
              <a:t/>
            </a:r>
            <a:br>
              <a:rPr lang="es-MX" sz="1900" dirty="0">
                <a:solidFill>
                  <a:srgbClr val="F25829"/>
                </a:solidFill>
              </a:rPr>
            </a:br>
            <a:endParaRPr lang="es-MX" sz="1900"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597408482"/>
              </p:ext>
            </p:extLst>
          </p:nvPr>
        </p:nvGraphicFramePr>
        <p:xfrm>
          <a:off x="368300" y="1340113"/>
          <a:ext cx="8775700" cy="4931404"/>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sp>
        <p:nvSpPr>
          <p:cNvPr id="7" name="Título 1"/>
          <p:cNvSpPr>
            <a:spLocks noGrp="1"/>
          </p:cNvSpPr>
          <p:nvPr/>
        </p:nvSpPr>
        <p:spPr>
          <a:xfrm>
            <a:off x="2877125" y="1110816"/>
            <a:ext cx="4769863" cy="45859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800" dirty="0" smtClean="0">
                <a:solidFill>
                  <a:srgbClr val="F25829"/>
                </a:solidFill>
                <a:latin typeface="Arial Black" panose="020B0A04020102020204" pitchFamily="34" charset="0"/>
              </a:rPr>
              <a:t>Agrupado por ingreso del hogar</a:t>
            </a:r>
            <a:r>
              <a:rPr lang="es-MX" sz="1800" dirty="0">
                <a:solidFill>
                  <a:srgbClr val="F25829"/>
                </a:solidFill>
                <a:latin typeface="Arial Black" panose="020B0A04020102020204" pitchFamily="34" charset="0"/>
              </a:rPr>
              <a:t/>
            </a:r>
            <a:br>
              <a:rPr lang="es-MX" sz="1800" dirty="0">
                <a:solidFill>
                  <a:srgbClr val="F25829"/>
                </a:solidFill>
                <a:latin typeface="Arial Black" panose="020B0A04020102020204" pitchFamily="34" charset="0"/>
              </a:rPr>
            </a:br>
            <a:endParaRPr lang="es-MX" sz="1800" dirty="0">
              <a:solidFill>
                <a:srgbClr val="F25829"/>
              </a:solidFill>
              <a:latin typeface="Arial Black" panose="020B0A04020102020204" pitchFamily="34" charset="0"/>
            </a:endParaRPr>
          </a:p>
        </p:txBody>
      </p:sp>
      <p:cxnSp>
        <p:nvCxnSpPr>
          <p:cNvPr id="6" name="Conector recto 5"/>
          <p:cNvCxnSpPr/>
          <p:nvPr/>
        </p:nvCxnSpPr>
        <p:spPr>
          <a:xfrm flipV="1">
            <a:off x="465418" y="3484840"/>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997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3014"/>
            <a:ext cx="9144000" cy="6884028"/>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800" dirty="0">
                <a:solidFill>
                  <a:srgbClr val="F25829"/>
                </a:solidFill>
              </a:rPr>
              <a:t>La educación superior y su impacto en la empleabilidad </a:t>
            </a:r>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437449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26" y="69351"/>
            <a:ext cx="5389999" cy="1111500"/>
          </a:xfrm>
        </p:spPr>
        <p:txBody>
          <a:bodyPr>
            <a:normAutofit fontScale="90000"/>
          </a:bodyPr>
          <a:lstStyle/>
          <a:p>
            <a:r>
              <a:rPr lang="es-MX" sz="2200" dirty="0">
                <a:solidFill>
                  <a:srgbClr val="F25829"/>
                </a:solidFill>
              </a:rPr>
              <a:t>Estudiar una </a:t>
            </a:r>
            <a:r>
              <a:rPr lang="es-MX" sz="2200" dirty="0" smtClean="0">
                <a:solidFill>
                  <a:srgbClr val="F25829"/>
                </a:solidFill>
              </a:rPr>
              <a:t>licenciatura garantiza tener un mejor trabajo</a:t>
            </a:r>
            <a:r>
              <a:rPr lang="es-MX" dirty="0">
                <a:solidFill>
                  <a:srgbClr val="F25829"/>
                </a:solidFill>
              </a:rPr>
              <a:t/>
            </a:r>
            <a:br>
              <a:rPr lang="es-MX" dirty="0">
                <a:solidFill>
                  <a:srgbClr val="F25829"/>
                </a:solidFill>
              </a:rPr>
            </a:br>
            <a:endParaRPr lang="es-MX"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1079689610"/>
              </p:ext>
            </p:extLst>
          </p:nvPr>
        </p:nvGraphicFramePr>
        <p:xfrm>
          <a:off x="0" y="1064421"/>
          <a:ext cx="8775700" cy="2328862"/>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n=1200</a:t>
            </a:r>
          </a:p>
        </p:txBody>
      </p:sp>
      <p:graphicFrame>
        <p:nvGraphicFramePr>
          <p:cNvPr id="8" name="Gráfico 7"/>
          <p:cNvGraphicFramePr>
            <a:graphicFrameLocks/>
          </p:cNvGraphicFramePr>
          <p:nvPr>
            <p:extLst>
              <p:ext uri="{D42A27DB-BD31-4B8C-83A1-F6EECF244321}">
                <p14:modId xmlns:p14="http://schemas.microsoft.com/office/powerpoint/2010/main" val="1767733695"/>
              </p:ext>
            </p:extLst>
          </p:nvPr>
        </p:nvGraphicFramePr>
        <p:xfrm>
          <a:off x="368300" y="3543837"/>
          <a:ext cx="8775700" cy="2681579"/>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Conector recto 5"/>
          <p:cNvCxnSpPr/>
          <p:nvPr/>
        </p:nvCxnSpPr>
        <p:spPr>
          <a:xfrm flipV="1">
            <a:off x="232709" y="1775012"/>
            <a:ext cx="8310282" cy="1344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V="1">
            <a:off x="182126" y="4710954"/>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4178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26" y="69351"/>
            <a:ext cx="5389999" cy="1111500"/>
          </a:xfrm>
        </p:spPr>
        <p:txBody>
          <a:bodyPr>
            <a:normAutofit fontScale="90000"/>
          </a:bodyPr>
          <a:lstStyle/>
          <a:p>
            <a:r>
              <a:rPr lang="es-MX" sz="2200" dirty="0">
                <a:solidFill>
                  <a:srgbClr val="F25829"/>
                </a:solidFill>
              </a:rPr>
              <a:t>Estudiar una </a:t>
            </a:r>
            <a:r>
              <a:rPr lang="es-MX" sz="2200" dirty="0" smtClean="0">
                <a:solidFill>
                  <a:srgbClr val="F25829"/>
                </a:solidFill>
              </a:rPr>
              <a:t>licenciatura</a:t>
            </a:r>
            <a:r>
              <a:rPr lang="es-MX" sz="2200" dirty="0">
                <a:solidFill>
                  <a:srgbClr val="F25829"/>
                </a:solidFill>
              </a:rPr>
              <a:t> garantiza tener un mejor trabajo</a:t>
            </a:r>
            <a:r>
              <a:rPr lang="es-MX" dirty="0">
                <a:solidFill>
                  <a:srgbClr val="F25829"/>
                </a:solidFill>
              </a:rPr>
              <a:t/>
            </a:r>
            <a:br>
              <a:rPr lang="es-MX" dirty="0">
                <a:solidFill>
                  <a:srgbClr val="F25829"/>
                </a:solidFill>
              </a:rPr>
            </a:br>
            <a:endParaRPr lang="es-MX" dirty="0">
              <a:solidFill>
                <a:srgbClr val="F25829"/>
              </a:solidFill>
            </a:endParaRPr>
          </a:p>
        </p:txBody>
      </p:sp>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graphicFrame>
        <p:nvGraphicFramePr>
          <p:cNvPr id="6" name="Marcador de contenido 6"/>
          <p:cNvGraphicFramePr>
            <a:graphicFrameLocks/>
          </p:cNvGraphicFramePr>
          <p:nvPr>
            <p:extLst>
              <p:ext uri="{D42A27DB-BD31-4B8C-83A1-F6EECF244321}">
                <p14:modId xmlns:p14="http://schemas.microsoft.com/office/powerpoint/2010/main" val="1338495337"/>
              </p:ext>
            </p:extLst>
          </p:nvPr>
        </p:nvGraphicFramePr>
        <p:xfrm>
          <a:off x="559128" y="1707776"/>
          <a:ext cx="7786687" cy="450854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2138082" y="1178313"/>
            <a:ext cx="5001760" cy="707886"/>
          </a:xfrm>
          <a:prstGeom prst="rect">
            <a:avLst/>
          </a:prstGeom>
        </p:spPr>
        <p:txBody>
          <a:bodyPr wrap="square">
            <a:spAutoFit/>
          </a:bodyPr>
          <a:lstStyle/>
          <a:p>
            <a:r>
              <a:rPr lang="es-MX" sz="2000" dirty="0">
                <a:solidFill>
                  <a:srgbClr val="F25829"/>
                </a:solidFill>
                <a:latin typeface="Arial Black" panose="020B0A04020102020204" pitchFamily="34" charset="0"/>
              </a:rPr>
              <a:t>Agrupado por </a:t>
            </a:r>
            <a:r>
              <a:rPr lang="es-MX" sz="2000" dirty="0" smtClean="0">
                <a:solidFill>
                  <a:srgbClr val="F25829"/>
                </a:solidFill>
                <a:latin typeface="Arial Black" panose="020B0A04020102020204" pitchFamily="34" charset="0"/>
              </a:rPr>
              <a:t>nivel de escolaridad</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endParaRPr>
          </a:p>
        </p:txBody>
      </p:sp>
      <p:cxnSp>
        <p:nvCxnSpPr>
          <p:cNvPr id="7" name="Conector recto 6"/>
          <p:cNvCxnSpPr/>
          <p:nvPr/>
        </p:nvCxnSpPr>
        <p:spPr>
          <a:xfrm flipV="1">
            <a:off x="559128" y="2743200"/>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3247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26" y="69351"/>
            <a:ext cx="5389999" cy="1111500"/>
          </a:xfrm>
        </p:spPr>
        <p:txBody>
          <a:bodyPr>
            <a:normAutofit fontScale="90000"/>
          </a:bodyPr>
          <a:lstStyle/>
          <a:p>
            <a:r>
              <a:rPr lang="es-MX" sz="2200" dirty="0">
                <a:solidFill>
                  <a:srgbClr val="F25829"/>
                </a:solidFill>
              </a:rPr>
              <a:t>Estudiar una </a:t>
            </a:r>
            <a:r>
              <a:rPr lang="es-MX" sz="2200" dirty="0" smtClean="0">
                <a:solidFill>
                  <a:srgbClr val="F25829"/>
                </a:solidFill>
              </a:rPr>
              <a:t>licenciatura</a:t>
            </a:r>
            <a:r>
              <a:rPr lang="es-MX" sz="2200" dirty="0">
                <a:solidFill>
                  <a:srgbClr val="F25829"/>
                </a:solidFill>
              </a:rPr>
              <a:t> garantiza tener un mejor trabajo</a:t>
            </a:r>
            <a:r>
              <a:rPr lang="es-MX" dirty="0">
                <a:solidFill>
                  <a:srgbClr val="F25829"/>
                </a:solidFill>
              </a:rPr>
              <a:t/>
            </a:r>
            <a:br>
              <a:rPr lang="es-MX" dirty="0">
                <a:solidFill>
                  <a:srgbClr val="F25829"/>
                </a:solidFill>
              </a:rPr>
            </a:br>
            <a:endParaRPr lang="es-MX"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995921830"/>
              </p:ext>
            </p:extLst>
          </p:nvPr>
        </p:nvGraphicFramePr>
        <p:xfrm>
          <a:off x="368300" y="1358153"/>
          <a:ext cx="8775700" cy="5142661"/>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sp>
        <p:nvSpPr>
          <p:cNvPr id="7" name="Rectángulo 6"/>
          <p:cNvSpPr/>
          <p:nvPr/>
        </p:nvSpPr>
        <p:spPr>
          <a:xfrm>
            <a:off x="2877125" y="1100121"/>
            <a:ext cx="4572000" cy="707886"/>
          </a:xfrm>
          <a:prstGeom prst="rect">
            <a:avLst/>
          </a:prstGeom>
        </p:spPr>
        <p:txBody>
          <a:bodyPr>
            <a:spAutoFit/>
          </a:bodyPr>
          <a:lstStyle/>
          <a:p>
            <a:r>
              <a:rPr lang="es-MX" sz="2000" dirty="0">
                <a:solidFill>
                  <a:srgbClr val="F25829"/>
                </a:solidFill>
                <a:latin typeface="Arial Black" panose="020B0A04020102020204" pitchFamily="34" charset="0"/>
              </a:rPr>
              <a:t>Agrupado </a:t>
            </a:r>
            <a:r>
              <a:rPr lang="es-MX" sz="2000" dirty="0" smtClean="0">
                <a:solidFill>
                  <a:srgbClr val="F25829"/>
                </a:solidFill>
                <a:latin typeface="Arial Black" panose="020B0A04020102020204" pitchFamily="34" charset="0"/>
              </a:rPr>
              <a:t>por ingreso del hogar</a:t>
            </a:r>
            <a:r>
              <a:rPr lang="es-MX" sz="2000" dirty="0">
                <a:solidFill>
                  <a:srgbClr val="F25829"/>
                </a:solidFill>
                <a:latin typeface="Arial Black" panose="020B0A04020102020204" pitchFamily="34" charset="0"/>
              </a:rPr>
              <a:t/>
            </a:r>
            <a:br>
              <a:rPr lang="es-MX" sz="2000" dirty="0">
                <a:solidFill>
                  <a:srgbClr val="F25829"/>
                </a:solidFill>
                <a:latin typeface="Arial Black" panose="020B0A04020102020204" pitchFamily="34" charset="0"/>
              </a:rPr>
            </a:br>
            <a:endParaRPr lang="es-MX" sz="2000" dirty="0">
              <a:solidFill>
                <a:srgbClr val="F25829"/>
              </a:solidFill>
            </a:endParaRPr>
          </a:p>
        </p:txBody>
      </p:sp>
      <p:cxnSp>
        <p:nvCxnSpPr>
          <p:cNvPr id="6" name="Conector recto 5"/>
          <p:cNvCxnSpPr/>
          <p:nvPr/>
        </p:nvCxnSpPr>
        <p:spPr>
          <a:xfrm flipV="1">
            <a:off x="601009" y="2825330"/>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487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1"/>
            <a:ext cx="9144002" cy="6858002"/>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800">
                <a:solidFill>
                  <a:srgbClr val="F25829"/>
                </a:solidFill>
              </a:rPr>
              <a:t>La educación superior como respuesta a las necesidades del país</a:t>
            </a:r>
            <a:endParaRPr lang="es-MX" sz="2800" dirty="0">
              <a:solidFill>
                <a:srgbClr val="F25829"/>
              </a:solidFill>
            </a:endParaRPr>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58456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26" y="69351"/>
            <a:ext cx="5561449" cy="1111500"/>
          </a:xfrm>
        </p:spPr>
        <p:txBody>
          <a:bodyPr>
            <a:normAutofit fontScale="90000"/>
          </a:bodyPr>
          <a:lstStyle/>
          <a:p>
            <a:r>
              <a:rPr lang="es-MX" sz="2200" dirty="0" smtClean="0">
                <a:solidFill>
                  <a:srgbClr val="F25829"/>
                </a:solidFill>
              </a:rPr>
              <a:t>La oferta de educación superior responde a las necesidades de nuestro país</a:t>
            </a:r>
            <a:r>
              <a:rPr lang="es-MX" dirty="0">
                <a:solidFill>
                  <a:srgbClr val="F25829"/>
                </a:solidFill>
              </a:rPr>
              <a:t/>
            </a:r>
            <a:br>
              <a:rPr lang="es-MX" dirty="0">
                <a:solidFill>
                  <a:srgbClr val="F25829"/>
                </a:solidFill>
              </a:rPr>
            </a:br>
            <a:endParaRPr lang="es-MX"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3357457776"/>
              </p:ext>
            </p:extLst>
          </p:nvPr>
        </p:nvGraphicFramePr>
        <p:xfrm>
          <a:off x="0" y="1064421"/>
          <a:ext cx="8775700" cy="2328862"/>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n=1200</a:t>
            </a:r>
          </a:p>
        </p:txBody>
      </p:sp>
      <p:graphicFrame>
        <p:nvGraphicFramePr>
          <p:cNvPr id="8" name="Gráfico 7"/>
          <p:cNvGraphicFramePr>
            <a:graphicFrameLocks/>
          </p:cNvGraphicFramePr>
          <p:nvPr>
            <p:extLst>
              <p:ext uri="{D42A27DB-BD31-4B8C-83A1-F6EECF244321}">
                <p14:modId xmlns:p14="http://schemas.microsoft.com/office/powerpoint/2010/main" val="3099611368"/>
              </p:ext>
            </p:extLst>
          </p:nvPr>
        </p:nvGraphicFramePr>
        <p:xfrm>
          <a:off x="0" y="3508568"/>
          <a:ext cx="8775700" cy="2681579"/>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Conector recto 5"/>
          <p:cNvCxnSpPr/>
          <p:nvPr/>
        </p:nvCxnSpPr>
        <p:spPr>
          <a:xfrm flipV="1">
            <a:off x="368300" y="2162474"/>
            <a:ext cx="8310282" cy="1344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V="1">
            <a:off x="465418" y="4849358"/>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043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26" y="69351"/>
            <a:ext cx="5389999" cy="1111500"/>
          </a:xfrm>
        </p:spPr>
        <p:txBody>
          <a:bodyPr>
            <a:normAutofit fontScale="90000"/>
          </a:bodyPr>
          <a:lstStyle/>
          <a:p>
            <a:r>
              <a:rPr lang="es-MX" sz="2100" dirty="0">
                <a:solidFill>
                  <a:srgbClr val="F25829"/>
                </a:solidFill>
              </a:rPr>
              <a:t>La oferta de educación superior </a:t>
            </a:r>
            <a:r>
              <a:rPr lang="es-MX" sz="2100" dirty="0" smtClean="0">
                <a:solidFill>
                  <a:srgbClr val="F25829"/>
                </a:solidFill>
              </a:rPr>
              <a:t>responde </a:t>
            </a:r>
            <a:r>
              <a:rPr lang="es-MX" sz="2100" dirty="0">
                <a:solidFill>
                  <a:srgbClr val="F25829"/>
                </a:solidFill>
              </a:rPr>
              <a:t>a las necesidades de nuestro </a:t>
            </a:r>
            <a:r>
              <a:rPr lang="es-MX" sz="2100" dirty="0" smtClean="0">
                <a:solidFill>
                  <a:srgbClr val="F25829"/>
                </a:solidFill>
              </a:rPr>
              <a:t>país</a:t>
            </a:r>
            <a:r>
              <a:rPr lang="es-MX" dirty="0">
                <a:solidFill>
                  <a:srgbClr val="F25829"/>
                </a:solidFill>
              </a:rPr>
              <a:t/>
            </a:r>
            <a:br>
              <a:rPr lang="es-MX" dirty="0">
                <a:solidFill>
                  <a:srgbClr val="F25829"/>
                </a:solidFill>
              </a:rPr>
            </a:br>
            <a:endParaRPr lang="es-MX" dirty="0">
              <a:solidFill>
                <a:srgbClr val="F25829"/>
              </a:solidFill>
            </a:endParaRPr>
          </a:p>
        </p:txBody>
      </p:sp>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graphicFrame>
        <p:nvGraphicFramePr>
          <p:cNvPr id="6" name="Marcador de contenido 6"/>
          <p:cNvGraphicFramePr>
            <a:graphicFrameLocks/>
          </p:cNvGraphicFramePr>
          <p:nvPr>
            <p:extLst>
              <p:ext uri="{D42A27DB-BD31-4B8C-83A1-F6EECF244321}">
                <p14:modId xmlns:p14="http://schemas.microsoft.com/office/powerpoint/2010/main" val="1955398505"/>
              </p:ext>
            </p:extLst>
          </p:nvPr>
        </p:nvGraphicFramePr>
        <p:xfrm>
          <a:off x="612916" y="1627093"/>
          <a:ext cx="7786687" cy="453166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2877125" y="1100121"/>
            <a:ext cx="4572000" cy="646331"/>
          </a:xfrm>
          <a:prstGeom prst="rect">
            <a:avLst/>
          </a:prstGeom>
        </p:spPr>
        <p:txBody>
          <a:bodyPr>
            <a:spAutoFit/>
          </a:bodyPr>
          <a:lstStyle/>
          <a:p>
            <a:r>
              <a:rPr lang="es-MX" dirty="0">
                <a:solidFill>
                  <a:srgbClr val="F25829"/>
                </a:solidFill>
                <a:latin typeface="Arial Black" panose="020B0A04020102020204" pitchFamily="34" charset="0"/>
              </a:rPr>
              <a:t>Agrupado por </a:t>
            </a:r>
            <a:r>
              <a:rPr lang="es-MX" dirty="0" smtClean="0">
                <a:solidFill>
                  <a:srgbClr val="F25829"/>
                </a:solidFill>
                <a:latin typeface="Arial Black" panose="020B0A04020102020204" pitchFamily="34" charset="0"/>
              </a:rPr>
              <a:t>nivel de escolaridad</a:t>
            </a:r>
            <a:r>
              <a:rPr lang="es-MX" dirty="0">
                <a:solidFill>
                  <a:srgbClr val="F25829"/>
                </a:solidFill>
                <a:latin typeface="Arial Black" panose="020B0A04020102020204" pitchFamily="34" charset="0"/>
              </a:rPr>
              <a:t/>
            </a:r>
            <a:br>
              <a:rPr lang="es-MX" dirty="0">
                <a:solidFill>
                  <a:srgbClr val="F25829"/>
                </a:solidFill>
                <a:latin typeface="Arial Black" panose="020B0A04020102020204" pitchFamily="34" charset="0"/>
              </a:rPr>
            </a:br>
            <a:endParaRPr lang="es-MX" dirty="0">
              <a:solidFill>
                <a:srgbClr val="F25829"/>
              </a:solidFill>
            </a:endParaRPr>
          </a:p>
        </p:txBody>
      </p:sp>
      <p:cxnSp>
        <p:nvCxnSpPr>
          <p:cNvPr id="8" name="Conector recto 7"/>
          <p:cNvCxnSpPr/>
          <p:nvPr/>
        </p:nvCxnSpPr>
        <p:spPr>
          <a:xfrm flipV="1">
            <a:off x="465418" y="2955850"/>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7136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785" y="-105460"/>
            <a:ext cx="5389999" cy="1111500"/>
          </a:xfrm>
        </p:spPr>
        <p:txBody>
          <a:bodyPr>
            <a:normAutofit/>
          </a:bodyPr>
          <a:lstStyle/>
          <a:p>
            <a:r>
              <a:rPr lang="es-MX" sz="2000" dirty="0">
                <a:solidFill>
                  <a:srgbClr val="F25829"/>
                </a:solidFill>
              </a:rPr>
              <a:t>La oferta de educación superior </a:t>
            </a:r>
            <a:r>
              <a:rPr lang="es-MX" sz="2000" dirty="0" smtClean="0">
                <a:solidFill>
                  <a:srgbClr val="F25829"/>
                </a:solidFill>
              </a:rPr>
              <a:t>responde </a:t>
            </a:r>
            <a:r>
              <a:rPr lang="es-MX" sz="2000" dirty="0">
                <a:solidFill>
                  <a:srgbClr val="F25829"/>
                </a:solidFill>
              </a:rPr>
              <a:t>a las necesidades de nuestro </a:t>
            </a:r>
            <a:r>
              <a:rPr lang="es-MX" sz="2000" dirty="0" smtClean="0">
                <a:solidFill>
                  <a:srgbClr val="F25829"/>
                </a:solidFill>
              </a:rPr>
              <a:t>país</a:t>
            </a:r>
            <a:endParaRPr lang="es-MX" sz="2000"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1450590029"/>
              </p:ext>
            </p:extLst>
          </p:nvPr>
        </p:nvGraphicFramePr>
        <p:xfrm>
          <a:off x="368300" y="1344706"/>
          <a:ext cx="8775700" cy="5156109"/>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n=1180</a:t>
            </a:r>
            <a:endParaRPr lang="es-MX" sz="1200" dirty="0">
              <a:solidFill>
                <a:schemeClr val="tx1">
                  <a:lumMod val="65000"/>
                  <a:lumOff val="35000"/>
                </a:schemeClr>
              </a:solidFill>
            </a:endParaRPr>
          </a:p>
        </p:txBody>
      </p:sp>
      <p:sp>
        <p:nvSpPr>
          <p:cNvPr id="7" name="Rectángulo 6"/>
          <p:cNvSpPr/>
          <p:nvPr/>
        </p:nvSpPr>
        <p:spPr>
          <a:xfrm>
            <a:off x="2877125" y="1100121"/>
            <a:ext cx="4572000" cy="646331"/>
          </a:xfrm>
          <a:prstGeom prst="rect">
            <a:avLst/>
          </a:prstGeom>
        </p:spPr>
        <p:txBody>
          <a:bodyPr>
            <a:spAutoFit/>
          </a:bodyPr>
          <a:lstStyle/>
          <a:p>
            <a:r>
              <a:rPr lang="es-MX" dirty="0">
                <a:solidFill>
                  <a:srgbClr val="F25829"/>
                </a:solidFill>
                <a:latin typeface="Arial Black" panose="020B0A04020102020204" pitchFamily="34" charset="0"/>
              </a:rPr>
              <a:t>Agrupado por </a:t>
            </a:r>
            <a:r>
              <a:rPr lang="es-MX" dirty="0" smtClean="0">
                <a:solidFill>
                  <a:srgbClr val="F25829"/>
                </a:solidFill>
                <a:latin typeface="Arial Black" panose="020B0A04020102020204" pitchFamily="34" charset="0"/>
              </a:rPr>
              <a:t>ingreso del hogar</a:t>
            </a:r>
            <a:r>
              <a:rPr lang="es-MX" dirty="0">
                <a:solidFill>
                  <a:srgbClr val="F25829"/>
                </a:solidFill>
                <a:latin typeface="Arial Black" panose="020B0A04020102020204" pitchFamily="34" charset="0"/>
              </a:rPr>
              <a:t/>
            </a:r>
            <a:br>
              <a:rPr lang="es-MX" dirty="0">
                <a:solidFill>
                  <a:srgbClr val="F25829"/>
                </a:solidFill>
                <a:latin typeface="Arial Black" panose="020B0A04020102020204" pitchFamily="34" charset="0"/>
              </a:rPr>
            </a:br>
            <a:endParaRPr lang="es-MX" dirty="0">
              <a:solidFill>
                <a:srgbClr val="F25829"/>
              </a:solidFill>
            </a:endParaRPr>
          </a:p>
        </p:txBody>
      </p:sp>
      <p:cxnSp>
        <p:nvCxnSpPr>
          <p:cNvPr id="6" name="Conector recto 5"/>
          <p:cNvCxnSpPr/>
          <p:nvPr/>
        </p:nvCxnSpPr>
        <p:spPr>
          <a:xfrm flipV="1">
            <a:off x="182126" y="3157557"/>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38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smtClean="0">
                <a:solidFill>
                  <a:srgbClr val="F25829"/>
                </a:solidFill>
              </a:rPr>
              <a:t>Metodología</a:t>
            </a:r>
            <a:endParaRPr lang="es-MX" sz="2400" dirty="0">
              <a:solidFill>
                <a:srgbClr val="F25829"/>
              </a:solidFill>
            </a:endParaRPr>
          </a:p>
        </p:txBody>
      </p:sp>
      <p:sp>
        <p:nvSpPr>
          <p:cNvPr id="3" name="Marcador de contenido 2"/>
          <p:cNvSpPr>
            <a:spLocks noGrp="1"/>
          </p:cNvSpPr>
          <p:nvPr>
            <p:ph idx="1"/>
          </p:nvPr>
        </p:nvSpPr>
        <p:spPr>
          <a:xfrm>
            <a:off x="564776" y="1204792"/>
            <a:ext cx="8395294" cy="4859831"/>
          </a:xfrm>
        </p:spPr>
        <p:txBody>
          <a:bodyPr>
            <a:normAutofit fontScale="92500" lnSpcReduction="20000"/>
          </a:bodyPr>
          <a:lstStyle/>
          <a:p>
            <a:pPr algn="just"/>
            <a:r>
              <a:rPr lang="es-MX" sz="2600" dirty="0">
                <a:solidFill>
                  <a:schemeClr val="tx1">
                    <a:lumMod val="65000"/>
                    <a:lumOff val="35000"/>
                  </a:schemeClr>
                </a:solidFill>
              </a:rPr>
              <a:t>Encuesta nacional con muestra probabilística representativa aplicada a mexicanos de 18 años y mayores, residentes en el territorio nacional al momento del levantamiento (marzo 2016).</a:t>
            </a:r>
          </a:p>
          <a:p>
            <a:pPr algn="just"/>
            <a:r>
              <a:rPr lang="es-MX" sz="2600" dirty="0">
                <a:solidFill>
                  <a:schemeClr val="tx1">
                    <a:lumMod val="65000"/>
                    <a:lumOff val="35000"/>
                  </a:schemeClr>
                </a:solidFill>
              </a:rPr>
              <a:t>Se realizaron 1208 encuestas con un margen de error teórico de +-2.8 a un nivel de confianza estadística de 95%.</a:t>
            </a:r>
          </a:p>
          <a:p>
            <a:pPr algn="just"/>
            <a:r>
              <a:rPr lang="es-MX" sz="2600" dirty="0">
                <a:solidFill>
                  <a:schemeClr val="tx1">
                    <a:lumMod val="65000"/>
                    <a:lumOff val="35000"/>
                  </a:schemeClr>
                </a:solidFill>
              </a:rPr>
              <a:t>El diseño del instrumento y levantamiento fue realizado por Data Opinión Pública y Mercados S.C. Las variables incluidas en el cuestionario sobre Educación Superior fueron propuestas por el COP UVM. </a:t>
            </a:r>
          </a:p>
          <a:p>
            <a:pPr algn="just"/>
            <a:r>
              <a:rPr lang="es-MX" sz="2600" dirty="0">
                <a:solidFill>
                  <a:schemeClr val="tx1">
                    <a:lumMod val="65000"/>
                    <a:lumOff val="35000"/>
                  </a:schemeClr>
                </a:solidFill>
              </a:rPr>
              <a:t>Se presentan resultados contrastando la opinión de los encuestados sobre educación pública y privada; a su vez los resultados presentados están agrupados por tipo de localidad, región, nivel de escolaridad e ingresos del hogar</a:t>
            </a:r>
            <a:r>
              <a:rPr lang="es-MX" sz="2600" dirty="0" smtClean="0">
                <a:solidFill>
                  <a:schemeClr val="tx1">
                    <a:lumMod val="65000"/>
                    <a:lumOff val="35000"/>
                  </a:schemeClr>
                </a:solidFill>
              </a:rPr>
              <a:t>.</a:t>
            </a:r>
            <a:endParaRPr lang="es-MX" sz="2600" dirty="0">
              <a:solidFill>
                <a:schemeClr val="tx1">
                  <a:lumMod val="65000"/>
                  <a:lumOff val="35000"/>
                </a:schemeClr>
              </a:solidFill>
            </a:endParaRPr>
          </a:p>
        </p:txBody>
      </p:sp>
      <p:pic>
        <p:nvPicPr>
          <p:cNvPr id="1026" name="D6B45365-6A79-415F-B58F-BB6808EE4894" descr="891EF4CE-1332-4E9F-99F8-69409B316DD5@fios-rout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6671" y="6064623"/>
            <a:ext cx="2653399" cy="56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550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400">
                <a:solidFill>
                  <a:srgbClr val="F25829"/>
                </a:solidFill>
              </a:rPr>
              <a:t>Percepción sobre la importancia de la educación superior y sus variantes en nuestro país</a:t>
            </a:r>
            <a:endParaRPr lang="es-MX" sz="2400" dirty="0">
              <a:solidFill>
                <a:srgbClr val="F25829"/>
              </a:solidFill>
            </a:endParaRPr>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849943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400" dirty="0">
                <a:solidFill>
                  <a:srgbClr val="F25829"/>
                </a:solidFill>
              </a:rPr>
              <a:t>ESTUDIAR </a:t>
            </a:r>
            <a:r>
              <a:rPr lang="es-MX" sz="2400" dirty="0" smtClean="0">
                <a:solidFill>
                  <a:srgbClr val="F25829"/>
                </a:solidFill>
              </a:rPr>
              <a:t>TIEMPO </a:t>
            </a:r>
            <a:r>
              <a:rPr lang="es-MX" sz="2400" dirty="0">
                <a:solidFill>
                  <a:srgbClr val="F25829"/>
                </a:solidFill>
              </a:rPr>
              <a:t>COMPLETO O TRABAJAR MIENTRAS ESTUDIA</a:t>
            </a:r>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78691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3072042199"/>
              </p:ext>
            </p:extLst>
          </p:nvPr>
        </p:nvGraphicFramePr>
        <p:xfrm>
          <a:off x="270668" y="4015627"/>
          <a:ext cx="8602663" cy="29956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p:cNvGraphicFramePr>
            <a:graphicFrameLocks/>
          </p:cNvGraphicFramePr>
          <p:nvPr>
            <p:extLst>
              <p:ext uri="{D42A27DB-BD31-4B8C-83A1-F6EECF244321}">
                <p14:modId xmlns:p14="http://schemas.microsoft.com/office/powerpoint/2010/main" val="1926438782"/>
              </p:ext>
            </p:extLst>
          </p:nvPr>
        </p:nvGraphicFramePr>
        <p:xfrm>
          <a:off x="0" y="483955"/>
          <a:ext cx="9144000" cy="2683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p:cNvGraphicFramePr>
            <a:graphicFrameLocks/>
          </p:cNvGraphicFramePr>
          <p:nvPr>
            <p:extLst>
              <p:ext uri="{D42A27DB-BD31-4B8C-83A1-F6EECF244321}">
                <p14:modId xmlns:p14="http://schemas.microsoft.com/office/powerpoint/2010/main" val="2866062086"/>
              </p:ext>
            </p:extLst>
          </p:nvPr>
        </p:nvGraphicFramePr>
        <p:xfrm>
          <a:off x="164633" y="1961398"/>
          <a:ext cx="8572500" cy="2981655"/>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p:cNvSpPr/>
          <p:nvPr/>
        </p:nvSpPr>
        <p:spPr>
          <a:xfrm>
            <a:off x="-1" y="0"/>
            <a:ext cx="5386475" cy="923330"/>
          </a:xfrm>
          <a:prstGeom prst="rect">
            <a:avLst/>
          </a:prstGeom>
        </p:spPr>
        <p:txBody>
          <a:bodyPr wrap="square">
            <a:spAutoFit/>
          </a:bodyPr>
          <a:lstStyle/>
          <a:p>
            <a:r>
              <a:rPr lang="es-ES" b="1" i="1" dirty="0">
                <a:solidFill>
                  <a:srgbClr val="F25829"/>
                </a:solidFill>
              </a:rPr>
              <a:t>¿Qué recomendaría a un amigo: </a:t>
            </a:r>
            <a:r>
              <a:rPr lang="es-ES" b="1" i="1" dirty="0" smtClean="0">
                <a:solidFill>
                  <a:srgbClr val="F25829"/>
                </a:solidFill>
              </a:rPr>
              <a:t> dedicarse a sus estudios o  trabajar mientras estudia</a:t>
            </a:r>
            <a:r>
              <a:rPr lang="es-ES" b="1" dirty="0">
                <a:solidFill>
                  <a:srgbClr val="F25829"/>
                </a:solidFill>
              </a:rPr>
              <a:t> </a:t>
            </a:r>
            <a:r>
              <a:rPr lang="es-ES" b="1" dirty="0" smtClean="0">
                <a:solidFill>
                  <a:srgbClr val="F25829"/>
                </a:solidFill>
              </a:rPr>
              <a:t>Por tipo de localidad</a:t>
            </a:r>
            <a:endParaRPr lang="es-ES" b="1" dirty="0">
              <a:solidFill>
                <a:srgbClr val="F25829"/>
              </a:solidFill>
            </a:endParaRPr>
          </a:p>
        </p:txBody>
      </p:sp>
      <p:sp>
        <p:nvSpPr>
          <p:cNvPr id="7" name="CuadroTexto 6"/>
          <p:cNvSpPr txBox="1"/>
          <p:nvPr/>
        </p:nvSpPr>
        <p:spPr>
          <a:xfrm>
            <a:off x="4177708" y="6410709"/>
            <a:ext cx="1208766" cy="307777"/>
          </a:xfrm>
          <a:prstGeom prst="rect">
            <a:avLst/>
          </a:prstGeom>
          <a:noFill/>
        </p:spPr>
        <p:txBody>
          <a:bodyPr wrap="square" rtlCol="0">
            <a:spAutoFit/>
          </a:bodyPr>
          <a:lstStyle/>
          <a:p>
            <a:r>
              <a:rPr lang="es-MX" sz="1400" dirty="0" smtClean="0">
                <a:solidFill>
                  <a:schemeClr val="tx1">
                    <a:lumMod val="65000"/>
                    <a:lumOff val="35000"/>
                  </a:schemeClr>
                </a:solidFill>
              </a:rPr>
              <a:t>Porcentaje</a:t>
            </a:r>
            <a:endParaRPr lang="es-MX" sz="1400" dirty="0">
              <a:solidFill>
                <a:schemeClr val="tx1">
                  <a:lumMod val="65000"/>
                  <a:lumOff val="35000"/>
                </a:schemeClr>
              </a:solidFill>
            </a:endParaRPr>
          </a:p>
        </p:txBody>
      </p:sp>
      <p:sp>
        <p:nvSpPr>
          <p:cNvPr id="8" name="CuadroTexto 4"/>
          <p:cNvSpPr txBox="1"/>
          <p:nvPr/>
        </p:nvSpPr>
        <p:spPr>
          <a:xfrm>
            <a:off x="7962166" y="6436204"/>
            <a:ext cx="1181834" cy="28680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n=1168</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1053528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4238438832"/>
              </p:ext>
            </p:extLst>
          </p:nvPr>
        </p:nvGraphicFramePr>
        <p:xfrm>
          <a:off x="0" y="1088232"/>
          <a:ext cx="8498085" cy="54411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 y="1072"/>
            <a:ext cx="5457809" cy="646331"/>
          </a:xfrm>
          <a:prstGeom prst="rect">
            <a:avLst/>
          </a:prstGeom>
        </p:spPr>
        <p:txBody>
          <a:bodyPr wrap="square">
            <a:spAutoFit/>
          </a:bodyPr>
          <a:lstStyle/>
          <a:p>
            <a:r>
              <a:rPr lang="es-ES" b="1" i="1" dirty="0" smtClean="0">
                <a:solidFill>
                  <a:srgbClr val="F25829"/>
                </a:solidFill>
              </a:rPr>
              <a:t>¿</a:t>
            </a:r>
            <a:r>
              <a:rPr lang="es-ES" b="1" i="1" dirty="0">
                <a:solidFill>
                  <a:srgbClr val="F25829"/>
                </a:solidFill>
              </a:rPr>
              <a:t>Qué recomendaría a un amigo: </a:t>
            </a:r>
            <a:r>
              <a:rPr lang="es-ES" b="1" i="1" dirty="0" smtClean="0">
                <a:solidFill>
                  <a:srgbClr val="F25829"/>
                </a:solidFill>
              </a:rPr>
              <a:t>dedicarse a sus estudios o trabajar mientras estudia?</a:t>
            </a:r>
            <a:r>
              <a:rPr lang="es-ES" b="1" dirty="0">
                <a:solidFill>
                  <a:srgbClr val="F25829"/>
                </a:solidFill>
              </a:rPr>
              <a:t> </a:t>
            </a:r>
            <a:r>
              <a:rPr lang="es-ES" b="1" dirty="0" smtClean="0">
                <a:solidFill>
                  <a:srgbClr val="F25829"/>
                </a:solidFill>
              </a:rPr>
              <a:t>Por región</a:t>
            </a:r>
            <a:endParaRPr lang="es-ES" b="1" dirty="0">
              <a:solidFill>
                <a:srgbClr val="F25829"/>
              </a:solidFill>
            </a:endParaRPr>
          </a:p>
        </p:txBody>
      </p:sp>
      <p:sp>
        <p:nvSpPr>
          <p:cNvPr id="4" name="CuadroTexto 3"/>
          <p:cNvSpPr txBox="1"/>
          <p:nvPr/>
        </p:nvSpPr>
        <p:spPr>
          <a:xfrm>
            <a:off x="4249042" y="6518987"/>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
        <p:nvSpPr>
          <p:cNvPr id="5" name="CuadroTexto 4"/>
          <p:cNvSpPr txBox="1"/>
          <p:nvPr/>
        </p:nvSpPr>
        <p:spPr>
          <a:xfrm>
            <a:off x="7943851" y="6504173"/>
            <a:ext cx="971550" cy="28680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n=1168</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3878404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936254687"/>
              </p:ext>
            </p:extLst>
          </p:nvPr>
        </p:nvGraphicFramePr>
        <p:xfrm>
          <a:off x="264738" y="1092098"/>
          <a:ext cx="8758238" cy="555885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0" y="1072"/>
            <a:ext cx="5513294" cy="923330"/>
          </a:xfrm>
          <a:prstGeom prst="rect">
            <a:avLst/>
          </a:prstGeom>
        </p:spPr>
        <p:txBody>
          <a:bodyPr wrap="square">
            <a:spAutoFit/>
          </a:bodyPr>
          <a:lstStyle/>
          <a:p>
            <a:r>
              <a:rPr lang="es-ES" b="1" dirty="0" smtClean="0">
                <a:solidFill>
                  <a:srgbClr val="F25829"/>
                </a:solidFill>
              </a:rPr>
              <a:t>¿</a:t>
            </a:r>
            <a:r>
              <a:rPr lang="es-ES" b="1" i="1" dirty="0" smtClean="0">
                <a:solidFill>
                  <a:srgbClr val="F25829"/>
                </a:solidFill>
              </a:rPr>
              <a:t>Qué </a:t>
            </a:r>
            <a:r>
              <a:rPr lang="es-ES" b="1" i="1" dirty="0">
                <a:solidFill>
                  <a:srgbClr val="F25829"/>
                </a:solidFill>
              </a:rPr>
              <a:t>recomendaría a un amigo: </a:t>
            </a:r>
            <a:r>
              <a:rPr lang="es-ES" b="1" i="1" dirty="0" smtClean="0">
                <a:solidFill>
                  <a:srgbClr val="F25829"/>
                </a:solidFill>
              </a:rPr>
              <a:t> dedicarse a sus estudios o trabajar  mientras estudia?</a:t>
            </a:r>
            <a:r>
              <a:rPr lang="es-ES" b="1" dirty="0">
                <a:solidFill>
                  <a:srgbClr val="F25829"/>
                </a:solidFill>
              </a:rPr>
              <a:t> </a:t>
            </a:r>
            <a:r>
              <a:rPr lang="es-ES" b="1" dirty="0" smtClean="0">
                <a:solidFill>
                  <a:srgbClr val="F25829"/>
                </a:solidFill>
              </a:rPr>
              <a:t>Por ingreso familiar</a:t>
            </a:r>
            <a:r>
              <a:rPr lang="es-ES" b="1" i="1" dirty="0" smtClean="0">
                <a:solidFill>
                  <a:srgbClr val="F25829"/>
                </a:solidFill>
              </a:rPr>
              <a:t> </a:t>
            </a:r>
            <a:endParaRPr lang="es-ES" b="1" dirty="0">
              <a:solidFill>
                <a:srgbClr val="F25829"/>
              </a:solidFill>
            </a:endParaRPr>
          </a:p>
        </p:txBody>
      </p:sp>
      <p:sp>
        <p:nvSpPr>
          <p:cNvPr id="4" name="CuadroTexto 3"/>
          <p:cNvSpPr txBox="1"/>
          <p:nvPr/>
        </p:nvSpPr>
        <p:spPr>
          <a:xfrm>
            <a:off x="4177709"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
        <p:nvSpPr>
          <p:cNvPr id="5" name="CuadroTexto 4"/>
          <p:cNvSpPr txBox="1"/>
          <p:nvPr/>
        </p:nvSpPr>
        <p:spPr>
          <a:xfrm>
            <a:off x="8337910" y="6507547"/>
            <a:ext cx="685066" cy="2868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n=1168</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3983702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400" dirty="0">
                <a:solidFill>
                  <a:srgbClr val="F25829"/>
                </a:solidFill>
              </a:rPr>
              <a:t>PROGRAMA TRADICIONAL VS. PROGRAMA EN LÍNEA</a:t>
            </a:r>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100250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646579538"/>
              </p:ext>
            </p:extLst>
          </p:nvPr>
        </p:nvGraphicFramePr>
        <p:xfrm>
          <a:off x="454818" y="3760134"/>
          <a:ext cx="8602663" cy="2995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p:cNvGraphicFramePr>
            <a:graphicFrameLocks/>
          </p:cNvGraphicFramePr>
          <p:nvPr>
            <p:extLst>
              <p:ext uri="{D42A27DB-BD31-4B8C-83A1-F6EECF244321}">
                <p14:modId xmlns:p14="http://schemas.microsoft.com/office/powerpoint/2010/main" val="2969582225"/>
              </p:ext>
            </p:extLst>
          </p:nvPr>
        </p:nvGraphicFramePr>
        <p:xfrm>
          <a:off x="184150" y="687684"/>
          <a:ext cx="9144000" cy="20504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Gráfico 3"/>
          <p:cNvGraphicFramePr>
            <a:graphicFrameLocks/>
          </p:cNvGraphicFramePr>
          <p:nvPr>
            <p:extLst>
              <p:ext uri="{D42A27DB-BD31-4B8C-83A1-F6EECF244321}">
                <p14:modId xmlns:p14="http://schemas.microsoft.com/office/powerpoint/2010/main" val="3004200567"/>
              </p:ext>
            </p:extLst>
          </p:nvPr>
        </p:nvGraphicFramePr>
        <p:xfrm>
          <a:off x="426197" y="1997091"/>
          <a:ext cx="8572500" cy="2870745"/>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0" y="19298"/>
            <a:ext cx="5382932" cy="923330"/>
          </a:xfrm>
          <a:prstGeom prst="rect">
            <a:avLst/>
          </a:prstGeom>
        </p:spPr>
        <p:txBody>
          <a:bodyPr wrap="square">
            <a:spAutoFit/>
          </a:bodyPr>
          <a:lstStyle/>
          <a:p>
            <a:r>
              <a:rPr lang="es-ES" b="1" dirty="0">
                <a:solidFill>
                  <a:srgbClr val="F25829"/>
                </a:solidFill>
              </a:rPr>
              <a:t>¿</a:t>
            </a:r>
            <a:r>
              <a:rPr lang="es-ES" b="1" i="1" dirty="0">
                <a:solidFill>
                  <a:srgbClr val="F25829"/>
                </a:solidFill>
              </a:rPr>
              <a:t>Qué recomendaría a un amigo: </a:t>
            </a:r>
            <a:r>
              <a:rPr lang="es-ES" b="1" i="1" dirty="0" smtClean="0">
                <a:solidFill>
                  <a:srgbClr val="F25829"/>
                </a:solidFill>
              </a:rPr>
              <a:t>estudiar un programa tradicional (acuda a clases) o  estudiar en línea? </a:t>
            </a:r>
            <a:r>
              <a:rPr lang="es-ES" b="1" dirty="0" smtClean="0">
                <a:solidFill>
                  <a:srgbClr val="F25829"/>
                </a:solidFill>
              </a:rPr>
              <a:t>por tipo </a:t>
            </a:r>
            <a:r>
              <a:rPr lang="es-ES" b="1" dirty="0">
                <a:solidFill>
                  <a:srgbClr val="F25829"/>
                </a:solidFill>
              </a:rPr>
              <a:t>de localidad</a:t>
            </a:r>
          </a:p>
        </p:txBody>
      </p:sp>
      <p:sp>
        <p:nvSpPr>
          <p:cNvPr id="8" name="CuadroTexto 7"/>
          <p:cNvSpPr txBox="1"/>
          <p:nvPr/>
        </p:nvSpPr>
        <p:spPr>
          <a:xfrm>
            <a:off x="8337910" y="6507547"/>
            <a:ext cx="685066" cy="2868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n=1142</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3628970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3286063795"/>
              </p:ext>
            </p:extLst>
          </p:nvPr>
        </p:nvGraphicFramePr>
        <p:xfrm>
          <a:off x="0" y="1088232"/>
          <a:ext cx="8498085" cy="54411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03372" y="1072"/>
            <a:ext cx="5211664" cy="923330"/>
          </a:xfrm>
          <a:prstGeom prst="rect">
            <a:avLst/>
          </a:prstGeom>
        </p:spPr>
        <p:txBody>
          <a:bodyPr wrap="square">
            <a:spAutoFit/>
          </a:bodyPr>
          <a:lstStyle/>
          <a:p>
            <a:r>
              <a:rPr lang="es-ES" b="1" dirty="0">
                <a:solidFill>
                  <a:srgbClr val="F25829"/>
                </a:solidFill>
              </a:rPr>
              <a:t>¿</a:t>
            </a:r>
            <a:r>
              <a:rPr lang="es-ES" b="1" i="1" dirty="0">
                <a:solidFill>
                  <a:srgbClr val="F25829"/>
                </a:solidFill>
              </a:rPr>
              <a:t>Qué recomendaría a un amigo: estudiar un programa tradicional (acuda a clases) o  estudiar e</a:t>
            </a:r>
            <a:r>
              <a:rPr lang="es-ES" b="1" i="1" dirty="0" smtClean="0">
                <a:solidFill>
                  <a:srgbClr val="F25829"/>
                </a:solidFill>
              </a:rPr>
              <a:t>n </a:t>
            </a:r>
            <a:r>
              <a:rPr lang="es-ES" b="1" i="1" dirty="0">
                <a:solidFill>
                  <a:srgbClr val="F25829"/>
                </a:solidFill>
              </a:rPr>
              <a:t>l</a:t>
            </a:r>
            <a:r>
              <a:rPr lang="es-ES" b="1" i="1" dirty="0" smtClean="0">
                <a:solidFill>
                  <a:srgbClr val="F25829"/>
                </a:solidFill>
              </a:rPr>
              <a:t>ínea por Región</a:t>
            </a:r>
            <a:endParaRPr lang="es-ES" b="1" i="1" dirty="0">
              <a:solidFill>
                <a:srgbClr val="F25829"/>
              </a:solidFill>
            </a:endParaRPr>
          </a:p>
        </p:txBody>
      </p:sp>
      <p:sp>
        <p:nvSpPr>
          <p:cNvPr id="4" name="CuadroTexto 3"/>
          <p:cNvSpPr txBox="1"/>
          <p:nvPr/>
        </p:nvSpPr>
        <p:spPr>
          <a:xfrm>
            <a:off x="4177709"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
        <p:nvSpPr>
          <p:cNvPr id="5" name="CuadroTexto 4"/>
          <p:cNvSpPr txBox="1"/>
          <p:nvPr/>
        </p:nvSpPr>
        <p:spPr>
          <a:xfrm>
            <a:off x="8337910" y="6507547"/>
            <a:ext cx="685066" cy="2868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n=1142</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829744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0"/>
            <a:ext cx="9144002"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400" dirty="0">
                <a:solidFill>
                  <a:srgbClr val="F25829"/>
                </a:solidFill>
              </a:rPr>
              <a:t>UNIVERSIDAD PÚBLICA VS. PRIVADA</a:t>
            </a: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425245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3398721385"/>
              </p:ext>
            </p:extLst>
          </p:nvPr>
        </p:nvGraphicFramePr>
        <p:xfrm>
          <a:off x="372409" y="3799846"/>
          <a:ext cx="8602663" cy="29956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p:cNvGraphicFramePr>
            <a:graphicFrameLocks/>
          </p:cNvGraphicFramePr>
          <p:nvPr>
            <p:extLst>
              <p:ext uri="{D42A27DB-BD31-4B8C-83A1-F6EECF244321}">
                <p14:modId xmlns:p14="http://schemas.microsoft.com/office/powerpoint/2010/main" val="1267760778"/>
              </p:ext>
            </p:extLst>
          </p:nvPr>
        </p:nvGraphicFramePr>
        <p:xfrm>
          <a:off x="0" y="644691"/>
          <a:ext cx="9144000" cy="2683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p:cNvGraphicFramePr>
            <a:graphicFrameLocks/>
          </p:cNvGraphicFramePr>
          <p:nvPr>
            <p:extLst>
              <p:ext uri="{D42A27DB-BD31-4B8C-83A1-F6EECF244321}">
                <p14:modId xmlns:p14="http://schemas.microsoft.com/office/powerpoint/2010/main" val="2564212656"/>
              </p:ext>
            </p:extLst>
          </p:nvPr>
        </p:nvGraphicFramePr>
        <p:xfrm>
          <a:off x="188259" y="1869841"/>
          <a:ext cx="8572500" cy="2917034"/>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p:cNvSpPr txBox="1"/>
          <p:nvPr/>
        </p:nvSpPr>
        <p:spPr>
          <a:xfrm>
            <a:off x="4285285"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
        <p:nvSpPr>
          <p:cNvPr id="7" name="CuadroTexto 6"/>
          <p:cNvSpPr txBox="1"/>
          <p:nvPr/>
        </p:nvSpPr>
        <p:spPr>
          <a:xfrm>
            <a:off x="7646988" y="6500813"/>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n=1140</a:t>
            </a:r>
            <a:endParaRPr lang="es-MX" sz="1200" dirty="0">
              <a:solidFill>
                <a:schemeClr val="tx1">
                  <a:lumMod val="65000"/>
                  <a:lumOff val="35000"/>
                </a:schemeClr>
              </a:solidFill>
            </a:endParaRPr>
          </a:p>
        </p:txBody>
      </p:sp>
      <p:sp>
        <p:nvSpPr>
          <p:cNvPr id="6" name="Rectángulo 5"/>
          <p:cNvSpPr/>
          <p:nvPr/>
        </p:nvSpPr>
        <p:spPr>
          <a:xfrm>
            <a:off x="184150" y="-60163"/>
            <a:ext cx="5100544" cy="923330"/>
          </a:xfrm>
          <a:prstGeom prst="rect">
            <a:avLst/>
          </a:prstGeom>
        </p:spPr>
        <p:txBody>
          <a:bodyPr wrap="square">
            <a:spAutoFit/>
          </a:bodyPr>
          <a:lstStyle/>
          <a:p>
            <a:r>
              <a:rPr lang="es-ES" b="1" i="1" dirty="0">
                <a:solidFill>
                  <a:srgbClr val="F25829"/>
                </a:solidFill>
              </a:rPr>
              <a:t>¿Qué recomendaría a un amigo: estudiar en una universidad pública o una universidad </a:t>
            </a:r>
            <a:r>
              <a:rPr lang="es-ES" b="1" i="1" dirty="0" smtClean="0">
                <a:solidFill>
                  <a:srgbClr val="F25829"/>
                </a:solidFill>
              </a:rPr>
              <a:t>privada? </a:t>
            </a:r>
            <a:r>
              <a:rPr lang="es-ES" b="1" dirty="0" smtClean="0">
                <a:solidFill>
                  <a:srgbClr val="F25829"/>
                </a:solidFill>
              </a:rPr>
              <a:t>por tipo </a:t>
            </a:r>
            <a:r>
              <a:rPr lang="es-ES" b="1" dirty="0">
                <a:solidFill>
                  <a:srgbClr val="F25829"/>
                </a:solidFill>
              </a:rPr>
              <a:t>de localidad</a:t>
            </a:r>
          </a:p>
        </p:txBody>
      </p:sp>
    </p:spTree>
    <p:extLst>
      <p:ext uri="{BB962C8B-B14F-4D97-AF65-F5344CB8AC3E}">
        <p14:creationId xmlns:p14="http://schemas.microsoft.com/office/powerpoint/2010/main" val="1983706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904" y="0"/>
            <a:ext cx="9169705"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6449048" cy="621731"/>
          </a:xfrm>
        </p:spPr>
        <p:txBody>
          <a:bodyPr>
            <a:normAutofit fontScale="90000"/>
          </a:bodyPr>
          <a:lstStyle/>
          <a:p>
            <a:r>
              <a:rPr lang="es-MX" dirty="0" smtClean="0">
                <a:solidFill>
                  <a:srgbClr val="F25829"/>
                </a:solidFill>
              </a:rPr>
              <a:t>Perfil sociodemográfico</a:t>
            </a:r>
            <a:endParaRPr lang="es-MX" dirty="0">
              <a:solidFill>
                <a:srgbClr val="F25829"/>
              </a:solidFill>
            </a:endParaRP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138331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4269546470"/>
              </p:ext>
            </p:extLst>
          </p:nvPr>
        </p:nvGraphicFramePr>
        <p:xfrm>
          <a:off x="345524" y="1125530"/>
          <a:ext cx="8498085" cy="50982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0" y="1072"/>
            <a:ext cx="5386475" cy="923330"/>
          </a:xfrm>
          <a:prstGeom prst="rect">
            <a:avLst/>
          </a:prstGeom>
        </p:spPr>
        <p:txBody>
          <a:bodyPr wrap="square">
            <a:spAutoFit/>
          </a:bodyPr>
          <a:lstStyle/>
          <a:p>
            <a:r>
              <a:rPr lang="es-ES" b="1" i="1" dirty="0" smtClean="0">
                <a:solidFill>
                  <a:srgbClr val="F25829"/>
                </a:solidFill>
              </a:rPr>
              <a:t>¿Qué </a:t>
            </a:r>
            <a:r>
              <a:rPr lang="es-ES" b="1" i="1" dirty="0">
                <a:solidFill>
                  <a:srgbClr val="F25829"/>
                </a:solidFill>
              </a:rPr>
              <a:t>recomendaría a un amigo: estudiar en una universidad pública o una universidad </a:t>
            </a:r>
            <a:r>
              <a:rPr lang="es-ES" b="1" i="1" dirty="0" smtClean="0">
                <a:solidFill>
                  <a:srgbClr val="F25829"/>
                </a:solidFill>
              </a:rPr>
              <a:t>privada?</a:t>
            </a:r>
            <a:r>
              <a:rPr lang="es-ES" b="1" dirty="0">
                <a:solidFill>
                  <a:srgbClr val="F25829"/>
                </a:solidFill>
              </a:rPr>
              <a:t> </a:t>
            </a:r>
            <a:r>
              <a:rPr lang="es-ES" b="1" dirty="0" smtClean="0">
                <a:solidFill>
                  <a:srgbClr val="F25829"/>
                </a:solidFill>
              </a:rPr>
              <a:t>Por región</a:t>
            </a:r>
            <a:endParaRPr lang="es-ES" b="1" dirty="0">
              <a:solidFill>
                <a:srgbClr val="F25829"/>
              </a:solidFill>
            </a:endParaRPr>
          </a:p>
        </p:txBody>
      </p:sp>
      <p:sp>
        <p:nvSpPr>
          <p:cNvPr id="4" name="CuadroTexto 3"/>
          <p:cNvSpPr txBox="1"/>
          <p:nvPr/>
        </p:nvSpPr>
        <p:spPr>
          <a:xfrm>
            <a:off x="4177709"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
        <p:nvSpPr>
          <p:cNvPr id="5" name="CuadroTexto 4"/>
          <p:cNvSpPr txBox="1"/>
          <p:nvPr/>
        </p:nvSpPr>
        <p:spPr>
          <a:xfrm>
            <a:off x="8015288" y="6471081"/>
            <a:ext cx="1128712" cy="276999"/>
          </a:xfrm>
          <a:prstGeom prst="rect">
            <a:avLst/>
          </a:prstGeom>
          <a:noFill/>
        </p:spPr>
        <p:txBody>
          <a:bodyPr wrap="square" rtlCol="0">
            <a:spAutoFit/>
          </a:bodyPr>
          <a:lstStyle/>
          <a:p>
            <a:r>
              <a:rPr lang="es-MX" sz="1200" dirty="0" smtClean="0">
                <a:solidFill>
                  <a:schemeClr val="tx1">
                    <a:lumMod val="65000"/>
                    <a:lumOff val="35000"/>
                  </a:schemeClr>
                </a:solidFill>
              </a:rPr>
              <a:t>n=1140</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411775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974740228"/>
              </p:ext>
            </p:extLst>
          </p:nvPr>
        </p:nvGraphicFramePr>
        <p:xfrm>
          <a:off x="242047" y="1064000"/>
          <a:ext cx="8669535" cy="553262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 y="1072"/>
            <a:ext cx="5190565" cy="923330"/>
          </a:xfrm>
          <a:prstGeom prst="rect">
            <a:avLst/>
          </a:prstGeom>
        </p:spPr>
        <p:txBody>
          <a:bodyPr wrap="square">
            <a:spAutoFit/>
          </a:bodyPr>
          <a:lstStyle/>
          <a:p>
            <a:r>
              <a:rPr lang="es-ES" b="1" i="1" dirty="0" smtClean="0">
                <a:solidFill>
                  <a:srgbClr val="F25829"/>
                </a:solidFill>
              </a:rPr>
              <a:t>¿</a:t>
            </a:r>
            <a:r>
              <a:rPr lang="es-ES" b="1" i="1" dirty="0">
                <a:solidFill>
                  <a:srgbClr val="F25829"/>
                </a:solidFill>
              </a:rPr>
              <a:t>Qué recomendaría a un amigo: estudiar en una universidad pública o una universidad </a:t>
            </a:r>
            <a:r>
              <a:rPr lang="es-ES" b="1" i="1" dirty="0" smtClean="0">
                <a:solidFill>
                  <a:srgbClr val="F25829"/>
                </a:solidFill>
              </a:rPr>
              <a:t>privada? </a:t>
            </a:r>
            <a:r>
              <a:rPr lang="es-ES" b="1" dirty="0" smtClean="0">
                <a:solidFill>
                  <a:srgbClr val="F25829"/>
                </a:solidFill>
              </a:rPr>
              <a:t>Por ingreso del hogar</a:t>
            </a:r>
            <a:endParaRPr lang="es-ES" b="1" dirty="0">
              <a:solidFill>
                <a:srgbClr val="F25829"/>
              </a:solidFill>
            </a:endParaRPr>
          </a:p>
        </p:txBody>
      </p:sp>
      <p:sp>
        <p:nvSpPr>
          <p:cNvPr id="4" name="CuadroTexto 3"/>
          <p:cNvSpPr txBox="1"/>
          <p:nvPr/>
        </p:nvSpPr>
        <p:spPr>
          <a:xfrm>
            <a:off x="4177709" y="6471081"/>
            <a:ext cx="1208766" cy="323165"/>
          </a:xfrm>
          <a:prstGeom prst="rect">
            <a:avLst/>
          </a:prstGeom>
          <a:noFill/>
        </p:spPr>
        <p:txBody>
          <a:bodyPr wrap="square" rtlCol="0">
            <a:spAutoFit/>
          </a:bodyPr>
          <a:lstStyle/>
          <a:p>
            <a:pPr algn="ctr"/>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Tree>
    <p:extLst>
      <p:ext uri="{BB962C8B-B14F-4D97-AF65-F5344CB8AC3E}">
        <p14:creationId xmlns:p14="http://schemas.microsoft.com/office/powerpoint/2010/main" val="1507615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1699267223"/>
              </p:ext>
            </p:extLst>
          </p:nvPr>
        </p:nvGraphicFramePr>
        <p:xfrm>
          <a:off x="129408" y="1402830"/>
          <a:ext cx="8568597" cy="49997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
        <p:nvSpPr>
          <p:cNvPr id="4" name="CuadroTexto 3"/>
          <p:cNvSpPr txBox="1"/>
          <p:nvPr/>
        </p:nvSpPr>
        <p:spPr>
          <a:xfrm>
            <a:off x="3348318" y="647108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2" name="Rectángulo 1"/>
          <p:cNvSpPr/>
          <p:nvPr/>
        </p:nvSpPr>
        <p:spPr>
          <a:xfrm>
            <a:off x="1624851" y="967713"/>
            <a:ext cx="6575612" cy="646331"/>
          </a:xfrm>
          <a:prstGeom prst="rect">
            <a:avLst/>
          </a:prstGeom>
        </p:spPr>
        <p:txBody>
          <a:bodyPr wrap="square">
            <a:spAutoFit/>
          </a:bodyPr>
          <a:lstStyle/>
          <a:p>
            <a:pPr algn="ctr" fontAlgn="b"/>
            <a:r>
              <a:rPr lang="es-MX" b="1" i="1" dirty="0">
                <a:solidFill>
                  <a:srgbClr val="F25829"/>
                </a:solidFill>
              </a:rPr>
              <a:t>Calidad de la formación técnica impartida a sus </a:t>
            </a:r>
            <a:r>
              <a:rPr lang="es-MX" b="1" i="1" dirty="0" smtClean="0">
                <a:solidFill>
                  <a:srgbClr val="F25829"/>
                </a:solidFill>
              </a:rPr>
              <a:t>alumnos por tipo de localidad</a:t>
            </a:r>
            <a:endParaRPr lang="es-MX" b="1" i="1" dirty="0">
              <a:solidFill>
                <a:srgbClr val="F25829"/>
              </a:solidFill>
            </a:endParaRPr>
          </a:p>
        </p:txBody>
      </p:sp>
      <p:sp>
        <p:nvSpPr>
          <p:cNvPr id="6" name="CuadroTexto 5"/>
          <p:cNvSpPr txBox="1"/>
          <p:nvPr/>
        </p:nvSpPr>
        <p:spPr>
          <a:xfrm>
            <a:off x="129408" y="6523204"/>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pública=1093 </a:t>
            </a:r>
            <a:endParaRPr lang="es-MX" sz="1200" dirty="0">
              <a:solidFill>
                <a:schemeClr val="tx1">
                  <a:lumMod val="65000"/>
                  <a:lumOff val="35000"/>
                </a:schemeClr>
              </a:solidFill>
            </a:endParaRPr>
          </a:p>
        </p:txBody>
      </p:sp>
      <p:sp>
        <p:nvSpPr>
          <p:cNvPr id="7" name="CuadroTexto 6"/>
          <p:cNvSpPr txBox="1"/>
          <p:nvPr/>
        </p:nvSpPr>
        <p:spPr>
          <a:xfrm>
            <a:off x="7915835" y="6537104"/>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privada=1056 </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11320256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6"/>
          <p:cNvGraphicFramePr>
            <a:graphicFrameLocks/>
          </p:cNvGraphicFramePr>
          <p:nvPr>
            <p:extLst>
              <p:ext uri="{D42A27DB-BD31-4B8C-83A1-F6EECF244321}">
                <p14:modId xmlns:p14="http://schemas.microsoft.com/office/powerpoint/2010/main" val="3574044769"/>
              </p:ext>
            </p:extLst>
          </p:nvPr>
        </p:nvGraphicFramePr>
        <p:xfrm>
          <a:off x="184150" y="1614044"/>
          <a:ext cx="8775700" cy="474548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1624851" y="967713"/>
            <a:ext cx="6575612" cy="646331"/>
          </a:xfrm>
          <a:prstGeom prst="rect">
            <a:avLst/>
          </a:prstGeom>
        </p:spPr>
        <p:txBody>
          <a:bodyPr wrap="square">
            <a:spAutoFit/>
          </a:bodyPr>
          <a:lstStyle/>
          <a:p>
            <a:pPr algn="ctr" fontAlgn="b"/>
            <a:r>
              <a:rPr lang="es-MX" b="1" i="1" dirty="0">
                <a:solidFill>
                  <a:srgbClr val="F25829"/>
                </a:solidFill>
              </a:rPr>
              <a:t>Calidad de la formación técnica impartida a sus </a:t>
            </a:r>
            <a:r>
              <a:rPr lang="es-MX" b="1" i="1" dirty="0" smtClean="0">
                <a:solidFill>
                  <a:srgbClr val="F25829"/>
                </a:solidFill>
              </a:rPr>
              <a:t>alumnos por Escolaridad</a:t>
            </a:r>
            <a:endParaRPr lang="es-MX" b="1" i="1" dirty="0">
              <a:solidFill>
                <a:srgbClr val="F25829"/>
              </a:solidFill>
            </a:endParaRPr>
          </a:p>
        </p:txBody>
      </p:sp>
      <p:sp>
        <p:nvSpPr>
          <p:cNvPr id="7" name="CuadroTexto 6"/>
          <p:cNvSpPr txBox="1"/>
          <p:nvPr/>
        </p:nvSpPr>
        <p:spPr>
          <a:xfrm>
            <a:off x="3357283" y="6453325"/>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8" name="CuadroTexto 7"/>
          <p:cNvSpPr txBox="1"/>
          <p:nvPr/>
        </p:nvSpPr>
        <p:spPr>
          <a:xfrm>
            <a:off x="129408" y="6523204"/>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pública=1083 </a:t>
            </a:r>
            <a:endParaRPr lang="es-MX" sz="1200" dirty="0">
              <a:solidFill>
                <a:schemeClr val="tx1">
                  <a:lumMod val="65000"/>
                  <a:lumOff val="35000"/>
                </a:schemeClr>
              </a:solidFill>
            </a:endParaRPr>
          </a:p>
        </p:txBody>
      </p:sp>
      <p:sp>
        <p:nvSpPr>
          <p:cNvPr id="9" name="CuadroTexto 8"/>
          <p:cNvSpPr txBox="1"/>
          <p:nvPr/>
        </p:nvSpPr>
        <p:spPr>
          <a:xfrm>
            <a:off x="7915835" y="6537104"/>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privada=1047 </a:t>
            </a:r>
            <a:endParaRPr lang="es-MX" sz="1200" dirty="0">
              <a:solidFill>
                <a:schemeClr val="tx1">
                  <a:lumMod val="65000"/>
                  <a:lumOff val="35000"/>
                </a:schemeClr>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3686732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118648988"/>
              </p:ext>
            </p:extLst>
          </p:nvPr>
        </p:nvGraphicFramePr>
        <p:xfrm>
          <a:off x="363071" y="1446927"/>
          <a:ext cx="8553991" cy="49997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1438836" y="882543"/>
            <a:ext cx="6589058" cy="646331"/>
          </a:xfrm>
          <a:prstGeom prst="rect">
            <a:avLst/>
          </a:prstGeom>
        </p:spPr>
        <p:txBody>
          <a:bodyPr wrap="square">
            <a:spAutoFit/>
          </a:bodyPr>
          <a:lstStyle/>
          <a:p>
            <a:pPr algn="ctr" fontAlgn="b"/>
            <a:r>
              <a:rPr lang="es-MX" b="1" i="1" dirty="0">
                <a:solidFill>
                  <a:srgbClr val="F25829"/>
                </a:solidFill>
              </a:rPr>
              <a:t>Calidad de la formación técnica impartida a sus </a:t>
            </a:r>
            <a:r>
              <a:rPr lang="es-MX" b="1" i="1" dirty="0" smtClean="0">
                <a:solidFill>
                  <a:srgbClr val="F25829"/>
                </a:solidFill>
              </a:rPr>
              <a:t>alumnos por Ingreso del hogar</a:t>
            </a:r>
            <a:endParaRPr lang="es-MX" b="1" i="1" dirty="0">
              <a:solidFill>
                <a:srgbClr val="F25829"/>
              </a:solidFill>
            </a:endParaRPr>
          </a:p>
        </p:txBody>
      </p:sp>
      <p:sp>
        <p:nvSpPr>
          <p:cNvPr id="7" name="CuadroTexto 6"/>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8" name="CuadroTexto 7"/>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pública=1070 </a:t>
            </a:r>
            <a:endParaRPr lang="es-MX" sz="1200" dirty="0">
              <a:solidFill>
                <a:schemeClr val="tx1">
                  <a:lumMod val="65000"/>
                  <a:lumOff val="35000"/>
                </a:schemeClr>
              </a:solidFill>
            </a:endParaRPr>
          </a:p>
        </p:txBody>
      </p:sp>
      <p:sp>
        <p:nvSpPr>
          <p:cNvPr id="9" name="CuadroTexto 8"/>
          <p:cNvSpPr txBox="1"/>
          <p:nvPr/>
        </p:nvSpPr>
        <p:spPr>
          <a:xfrm>
            <a:off x="7907823" y="6531870"/>
            <a:ext cx="1224263"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privada=1035</a:t>
            </a:r>
            <a:endParaRPr lang="es-MX" sz="1200" dirty="0">
              <a:solidFill>
                <a:schemeClr val="tx1">
                  <a:lumMod val="65000"/>
                  <a:lumOff val="35000"/>
                </a:schemeClr>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24719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2784450135"/>
              </p:ext>
            </p:extLst>
          </p:nvPr>
        </p:nvGraphicFramePr>
        <p:xfrm>
          <a:off x="250013" y="1303678"/>
          <a:ext cx="8598152" cy="49997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1109381" y="886018"/>
            <a:ext cx="7046259" cy="646331"/>
          </a:xfrm>
          <a:prstGeom prst="rect">
            <a:avLst/>
          </a:prstGeom>
        </p:spPr>
        <p:txBody>
          <a:bodyPr wrap="square">
            <a:spAutoFit/>
          </a:bodyPr>
          <a:lstStyle/>
          <a:p>
            <a:pPr algn="ctr" fontAlgn="b"/>
            <a:r>
              <a:rPr lang="es-MX" b="1" i="1" dirty="0" smtClean="0">
                <a:solidFill>
                  <a:srgbClr val="F25829"/>
                </a:solidFill>
              </a:rPr>
              <a:t>Desarrollo </a:t>
            </a:r>
            <a:r>
              <a:rPr lang="es-MX" b="1" i="1" dirty="0">
                <a:solidFill>
                  <a:srgbClr val="F25829"/>
                </a:solidFill>
              </a:rPr>
              <a:t>de habilidades como </a:t>
            </a:r>
            <a:r>
              <a:rPr lang="es-MX" b="1" i="1" dirty="0" smtClean="0">
                <a:solidFill>
                  <a:srgbClr val="F25829"/>
                </a:solidFill>
              </a:rPr>
              <a:t>comunicación, </a:t>
            </a:r>
            <a:r>
              <a:rPr lang="es-MX" b="1" i="1" dirty="0">
                <a:solidFill>
                  <a:srgbClr val="F25829"/>
                </a:solidFill>
              </a:rPr>
              <a:t>trabajo en equipo y </a:t>
            </a:r>
            <a:r>
              <a:rPr lang="es-MX" b="1" i="1" dirty="0" smtClean="0">
                <a:solidFill>
                  <a:srgbClr val="F25829"/>
                </a:solidFill>
              </a:rPr>
              <a:t>liderazgo por Tipo de localidad</a:t>
            </a:r>
            <a:endParaRPr lang="es-MX" b="1" i="1" dirty="0">
              <a:solidFill>
                <a:srgbClr val="F25829"/>
              </a:solidFill>
            </a:endParaRPr>
          </a:p>
        </p:txBody>
      </p:sp>
      <p:sp>
        <p:nvSpPr>
          <p:cNvPr id="6" name="CuadroTexto 5"/>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7" name="CuadroTexto 6"/>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pública=1075 </a:t>
            </a:r>
            <a:endParaRPr lang="es-MX" sz="1200" dirty="0">
              <a:solidFill>
                <a:schemeClr val="tx1">
                  <a:lumMod val="65000"/>
                  <a:lumOff val="35000"/>
                </a:schemeClr>
              </a:solidFill>
            </a:endParaRPr>
          </a:p>
        </p:txBody>
      </p:sp>
      <p:sp>
        <p:nvSpPr>
          <p:cNvPr id="8" name="CuadroTexto 7"/>
          <p:cNvSpPr txBox="1"/>
          <p:nvPr/>
        </p:nvSpPr>
        <p:spPr>
          <a:xfrm>
            <a:off x="7907823" y="6531870"/>
            <a:ext cx="1224263"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privada=1046</a:t>
            </a:r>
            <a:endParaRPr lang="es-MX" sz="1200" dirty="0">
              <a:solidFill>
                <a:schemeClr val="tx1">
                  <a:lumMod val="65000"/>
                  <a:lumOff val="35000"/>
                </a:schemeClr>
              </a:solidFill>
            </a:endParaRPr>
          </a:p>
        </p:txBody>
      </p:sp>
      <p:sp>
        <p:nvSpPr>
          <p:cNvPr id="9" name="Rectángulo 8"/>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2429806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6"/>
          <p:cNvGraphicFramePr>
            <a:graphicFrameLocks/>
          </p:cNvGraphicFramePr>
          <p:nvPr>
            <p:extLst>
              <p:ext uri="{D42A27DB-BD31-4B8C-83A1-F6EECF244321}">
                <p14:modId xmlns:p14="http://schemas.microsoft.com/office/powerpoint/2010/main" val="442664006"/>
              </p:ext>
            </p:extLst>
          </p:nvPr>
        </p:nvGraphicFramePr>
        <p:xfrm>
          <a:off x="184150" y="1537191"/>
          <a:ext cx="8775700" cy="482233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1109381" y="886018"/>
            <a:ext cx="7046259" cy="646331"/>
          </a:xfrm>
          <a:prstGeom prst="rect">
            <a:avLst/>
          </a:prstGeom>
        </p:spPr>
        <p:txBody>
          <a:bodyPr wrap="square">
            <a:spAutoFit/>
          </a:bodyPr>
          <a:lstStyle/>
          <a:p>
            <a:pPr algn="ctr" fontAlgn="b"/>
            <a:r>
              <a:rPr lang="es-MX" b="1" i="1" dirty="0" smtClean="0">
                <a:solidFill>
                  <a:srgbClr val="F25829"/>
                </a:solidFill>
              </a:rPr>
              <a:t>Desarrollo </a:t>
            </a:r>
            <a:r>
              <a:rPr lang="es-MX" b="1" i="1" dirty="0">
                <a:solidFill>
                  <a:srgbClr val="F25829"/>
                </a:solidFill>
              </a:rPr>
              <a:t>de habilidades como </a:t>
            </a:r>
            <a:r>
              <a:rPr lang="es-MX" b="1" i="1" dirty="0" smtClean="0">
                <a:solidFill>
                  <a:srgbClr val="F25829"/>
                </a:solidFill>
              </a:rPr>
              <a:t>comunicación, </a:t>
            </a:r>
            <a:r>
              <a:rPr lang="es-MX" b="1" i="1" dirty="0">
                <a:solidFill>
                  <a:srgbClr val="F25829"/>
                </a:solidFill>
              </a:rPr>
              <a:t>trabajo en equipo y </a:t>
            </a:r>
            <a:r>
              <a:rPr lang="es-MX" b="1" i="1" dirty="0" smtClean="0">
                <a:solidFill>
                  <a:srgbClr val="F25829"/>
                </a:solidFill>
              </a:rPr>
              <a:t>liderazgo por Escolaridad</a:t>
            </a:r>
            <a:endParaRPr lang="es-MX" b="1" i="1" dirty="0">
              <a:solidFill>
                <a:srgbClr val="F25829"/>
              </a:solidFill>
            </a:endParaRPr>
          </a:p>
        </p:txBody>
      </p:sp>
      <p:sp>
        <p:nvSpPr>
          <p:cNvPr id="7" name="CuadroTexto 6"/>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8" name="CuadroTexto 7"/>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pública=1065 </a:t>
            </a:r>
            <a:endParaRPr lang="es-MX" sz="1200" dirty="0">
              <a:solidFill>
                <a:schemeClr val="tx1">
                  <a:lumMod val="65000"/>
                  <a:lumOff val="35000"/>
                </a:schemeClr>
              </a:solidFill>
            </a:endParaRPr>
          </a:p>
        </p:txBody>
      </p:sp>
      <p:sp>
        <p:nvSpPr>
          <p:cNvPr id="9" name="CuadroTexto 8"/>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privada=1037</a:t>
            </a:r>
            <a:endParaRPr lang="es-MX" sz="1200" dirty="0">
              <a:solidFill>
                <a:schemeClr val="tx1">
                  <a:lumMod val="65000"/>
                  <a:lumOff val="35000"/>
                </a:schemeClr>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196929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65973025"/>
              </p:ext>
            </p:extLst>
          </p:nvPr>
        </p:nvGraphicFramePr>
        <p:xfrm>
          <a:off x="255494" y="1405444"/>
          <a:ext cx="8269941" cy="5042647"/>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6" name="CuadroTexto 5"/>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pública=1053 </a:t>
            </a:r>
            <a:endParaRPr lang="es-MX" sz="1200" dirty="0">
              <a:solidFill>
                <a:schemeClr val="tx1">
                  <a:lumMod val="65000"/>
                  <a:lumOff val="35000"/>
                </a:schemeClr>
              </a:solidFill>
            </a:endParaRPr>
          </a:p>
        </p:txBody>
      </p:sp>
      <p:sp>
        <p:nvSpPr>
          <p:cNvPr id="7" name="CuadroTexto 6"/>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privada=1024</a:t>
            </a:r>
            <a:endParaRPr lang="es-MX" sz="1200" dirty="0">
              <a:solidFill>
                <a:schemeClr val="tx1">
                  <a:lumMod val="65000"/>
                  <a:lumOff val="35000"/>
                </a:schemeClr>
              </a:solidFill>
            </a:endParaRPr>
          </a:p>
        </p:txBody>
      </p:sp>
      <p:sp>
        <p:nvSpPr>
          <p:cNvPr id="8" name="Rectángulo 7"/>
          <p:cNvSpPr/>
          <p:nvPr/>
        </p:nvSpPr>
        <p:spPr>
          <a:xfrm>
            <a:off x="1109381" y="886018"/>
            <a:ext cx="7046259" cy="646331"/>
          </a:xfrm>
          <a:prstGeom prst="rect">
            <a:avLst/>
          </a:prstGeom>
        </p:spPr>
        <p:txBody>
          <a:bodyPr wrap="square">
            <a:spAutoFit/>
          </a:bodyPr>
          <a:lstStyle/>
          <a:p>
            <a:pPr algn="ctr" fontAlgn="b"/>
            <a:r>
              <a:rPr lang="es-MX" b="1" i="1" dirty="0" smtClean="0">
                <a:solidFill>
                  <a:srgbClr val="F25829"/>
                </a:solidFill>
              </a:rPr>
              <a:t>Desarrollo </a:t>
            </a:r>
            <a:r>
              <a:rPr lang="es-MX" b="1" i="1" dirty="0">
                <a:solidFill>
                  <a:srgbClr val="F25829"/>
                </a:solidFill>
              </a:rPr>
              <a:t>de habilidades como </a:t>
            </a:r>
            <a:r>
              <a:rPr lang="es-MX" b="1" i="1" dirty="0" smtClean="0">
                <a:solidFill>
                  <a:srgbClr val="F25829"/>
                </a:solidFill>
              </a:rPr>
              <a:t>comunicación, </a:t>
            </a:r>
            <a:r>
              <a:rPr lang="es-MX" b="1" i="1" dirty="0">
                <a:solidFill>
                  <a:srgbClr val="F25829"/>
                </a:solidFill>
              </a:rPr>
              <a:t>trabajo en equipo y </a:t>
            </a:r>
            <a:r>
              <a:rPr lang="es-MX" b="1" i="1" dirty="0" smtClean="0">
                <a:solidFill>
                  <a:srgbClr val="F25829"/>
                </a:solidFill>
              </a:rPr>
              <a:t>liderazgo por Ingreso del hogar</a:t>
            </a:r>
            <a:endParaRPr lang="es-MX" b="1" i="1" dirty="0">
              <a:solidFill>
                <a:srgbClr val="F25829"/>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768919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1913772528"/>
              </p:ext>
            </p:extLst>
          </p:nvPr>
        </p:nvGraphicFramePr>
        <p:xfrm>
          <a:off x="0" y="1239961"/>
          <a:ext cx="8915400" cy="466329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7" name="CuadroTexto 6"/>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pública=1073 </a:t>
            </a:r>
            <a:endParaRPr lang="es-MX" sz="1200" dirty="0">
              <a:solidFill>
                <a:schemeClr val="tx1">
                  <a:lumMod val="65000"/>
                  <a:lumOff val="35000"/>
                </a:schemeClr>
              </a:solidFill>
            </a:endParaRPr>
          </a:p>
        </p:txBody>
      </p:sp>
      <p:sp>
        <p:nvSpPr>
          <p:cNvPr id="8" name="CuadroTexto 7"/>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privada=1051</a:t>
            </a:r>
            <a:endParaRPr lang="es-MX" sz="1200" dirty="0">
              <a:solidFill>
                <a:schemeClr val="tx1">
                  <a:lumMod val="65000"/>
                  <a:lumOff val="35000"/>
                </a:schemeClr>
              </a:solidFill>
            </a:endParaRPr>
          </a:p>
        </p:txBody>
      </p:sp>
      <p:sp>
        <p:nvSpPr>
          <p:cNvPr id="9" name="Rectángulo 8"/>
          <p:cNvSpPr/>
          <p:nvPr/>
        </p:nvSpPr>
        <p:spPr>
          <a:xfrm>
            <a:off x="1109381" y="1044651"/>
            <a:ext cx="7046259" cy="369332"/>
          </a:xfrm>
          <a:prstGeom prst="rect">
            <a:avLst/>
          </a:prstGeom>
        </p:spPr>
        <p:txBody>
          <a:bodyPr wrap="square">
            <a:spAutoFit/>
          </a:bodyPr>
          <a:lstStyle/>
          <a:p>
            <a:pPr algn="ctr" fontAlgn="b"/>
            <a:r>
              <a:rPr lang="es-MX" b="1" i="1" dirty="0" smtClean="0">
                <a:solidFill>
                  <a:srgbClr val="F25829"/>
                </a:solidFill>
              </a:rPr>
              <a:t>Manejo del Inglés por Tipo de Localidad</a:t>
            </a:r>
            <a:endParaRPr lang="es-MX" b="1" i="1" dirty="0">
              <a:solidFill>
                <a:srgbClr val="F25829"/>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274970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6"/>
          <p:cNvGraphicFramePr>
            <a:graphicFrameLocks/>
          </p:cNvGraphicFramePr>
          <p:nvPr>
            <p:extLst>
              <p:ext uri="{D42A27DB-BD31-4B8C-83A1-F6EECF244321}">
                <p14:modId xmlns:p14="http://schemas.microsoft.com/office/powerpoint/2010/main" val="2709451455"/>
              </p:ext>
            </p:extLst>
          </p:nvPr>
        </p:nvGraphicFramePr>
        <p:xfrm>
          <a:off x="184150" y="1275581"/>
          <a:ext cx="8775700" cy="508394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1109381" y="886018"/>
            <a:ext cx="7046259" cy="369332"/>
          </a:xfrm>
          <a:prstGeom prst="rect">
            <a:avLst/>
          </a:prstGeom>
        </p:spPr>
        <p:txBody>
          <a:bodyPr wrap="square">
            <a:spAutoFit/>
          </a:bodyPr>
          <a:lstStyle/>
          <a:p>
            <a:pPr algn="ctr" fontAlgn="b"/>
            <a:r>
              <a:rPr lang="es-MX" b="1" i="1" dirty="0" smtClean="0">
                <a:solidFill>
                  <a:srgbClr val="F25829"/>
                </a:solidFill>
              </a:rPr>
              <a:t>Manejo del Inglés por Tipo de Escolaridad</a:t>
            </a:r>
            <a:endParaRPr lang="es-MX" b="1" i="1" dirty="0">
              <a:solidFill>
                <a:srgbClr val="F25829"/>
              </a:solidFill>
            </a:endParaRPr>
          </a:p>
        </p:txBody>
      </p:sp>
      <p:sp>
        <p:nvSpPr>
          <p:cNvPr id="7" name="CuadroTexto 6"/>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8" name="CuadroTexto 7"/>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pública=1063 </a:t>
            </a:r>
            <a:endParaRPr lang="es-MX" sz="1200" dirty="0">
              <a:solidFill>
                <a:schemeClr val="tx1">
                  <a:lumMod val="65000"/>
                  <a:lumOff val="35000"/>
                </a:schemeClr>
              </a:solidFill>
            </a:endParaRPr>
          </a:p>
        </p:txBody>
      </p:sp>
      <p:sp>
        <p:nvSpPr>
          <p:cNvPr id="9" name="CuadroTexto 8"/>
          <p:cNvSpPr txBox="1"/>
          <p:nvPr/>
        </p:nvSpPr>
        <p:spPr>
          <a:xfrm>
            <a:off x="7907823" y="6531870"/>
            <a:ext cx="1224263"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privada=1042</a:t>
            </a:r>
            <a:endParaRPr lang="es-MX" sz="1200" dirty="0">
              <a:solidFill>
                <a:schemeClr val="tx1">
                  <a:lumMod val="65000"/>
                  <a:lumOff val="35000"/>
                </a:schemeClr>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1743694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solidFill>
                  <a:srgbClr val="F25829"/>
                </a:solidFill>
              </a:rPr>
              <a:t>Perfil sociodemográfico</a:t>
            </a:r>
            <a:endParaRPr lang="es-MX" sz="2400" dirty="0">
              <a:solidFill>
                <a:srgbClr val="F25829"/>
              </a:solidFill>
            </a:endParaRPr>
          </a:p>
        </p:txBody>
      </p:sp>
      <p:graphicFrame>
        <p:nvGraphicFramePr>
          <p:cNvPr id="4" name="5 Marcador de contenido"/>
          <p:cNvGraphicFramePr>
            <a:graphicFrameLocks/>
          </p:cNvGraphicFramePr>
          <p:nvPr>
            <p:extLst>
              <p:ext uri="{D42A27DB-BD31-4B8C-83A1-F6EECF244321}">
                <p14:modId xmlns:p14="http://schemas.microsoft.com/office/powerpoint/2010/main" val="3486670667"/>
              </p:ext>
            </p:extLst>
          </p:nvPr>
        </p:nvGraphicFramePr>
        <p:xfrm>
          <a:off x="0" y="849585"/>
          <a:ext cx="3939787" cy="50797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5 Marcador de contenido"/>
          <p:cNvGraphicFramePr>
            <a:graphicFrameLocks/>
          </p:cNvGraphicFramePr>
          <p:nvPr>
            <p:extLst>
              <p:ext uri="{D42A27DB-BD31-4B8C-83A1-F6EECF244321}">
                <p14:modId xmlns:p14="http://schemas.microsoft.com/office/powerpoint/2010/main" val="651436159"/>
              </p:ext>
            </p:extLst>
          </p:nvPr>
        </p:nvGraphicFramePr>
        <p:xfrm>
          <a:off x="4544536" y="1593120"/>
          <a:ext cx="5054625" cy="4864830"/>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p:cNvSpPr txBox="1"/>
          <p:nvPr/>
        </p:nvSpPr>
        <p:spPr>
          <a:xfrm>
            <a:off x="6478410" y="970874"/>
            <a:ext cx="1231684" cy="430887"/>
          </a:xfrm>
          <a:prstGeom prst="rect">
            <a:avLst/>
          </a:prstGeom>
          <a:noFill/>
        </p:spPr>
        <p:txBody>
          <a:bodyPr wrap="none" rtlCol="0">
            <a:spAutoFit/>
          </a:bodyPr>
          <a:lstStyle/>
          <a:p>
            <a:pPr algn="ctr"/>
            <a:r>
              <a:rPr lang="es-MX" sz="2200" b="1" dirty="0" smtClean="0">
                <a:solidFill>
                  <a:srgbClr val="F25829"/>
                </a:solidFill>
              </a:rPr>
              <a:t>Por edad</a:t>
            </a:r>
            <a:endParaRPr lang="es-MX" sz="2200" b="1" dirty="0">
              <a:solidFill>
                <a:srgbClr val="F25829"/>
              </a:solidFill>
            </a:endParaRPr>
          </a:p>
        </p:txBody>
      </p:sp>
      <p:sp>
        <p:nvSpPr>
          <p:cNvPr id="3" name="CuadroTexto 2"/>
          <p:cNvSpPr txBox="1"/>
          <p:nvPr/>
        </p:nvSpPr>
        <p:spPr>
          <a:xfrm>
            <a:off x="8162163" y="6484844"/>
            <a:ext cx="981837" cy="323165"/>
          </a:xfrm>
          <a:prstGeom prst="rect">
            <a:avLst/>
          </a:prstGeom>
          <a:noFill/>
        </p:spPr>
        <p:txBody>
          <a:bodyPr wrap="square" rtlCol="0">
            <a:spAutoFit/>
          </a:bodyPr>
          <a:lstStyle/>
          <a:p>
            <a:r>
              <a:rPr lang="es-MX" sz="1500" dirty="0" smtClean="0">
                <a:solidFill>
                  <a:schemeClr val="tx1">
                    <a:lumMod val="65000"/>
                    <a:lumOff val="35000"/>
                  </a:schemeClr>
                </a:solidFill>
              </a:rPr>
              <a:t>n=1208</a:t>
            </a:r>
            <a:endParaRPr lang="es-MX" sz="1500" dirty="0">
              <a:solidFill>
                <a:schemeClr val="tx1">
                  <a:lumMod val="65000"/>
                  <a:lumOff val="35000"/>
                </a:schemeClr>
              </a:solidFill>
            </a:endParaRPr>
          </a:p>
        </p:txBody>
      </p:sp>
      <p:sp>
        <p:nvSpPr>
          <p:cNvPr id="7" name="CuadroTexto 6"/>
          <p:cNvSpPr txBox="1"/>
          <p:nvPr/>
        </p:nvSpPr>
        <p:spPr>
          <a:xfrm>
            <a:off x="3962556"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Tree>
    <p:extLst>
      <p:ext uri="{BB962C8B-B14F-4D97-AF65-F5344CB8AC3E}">
        <p14:creationId xmlns:p14="http://schemas.microsoft.com/office/powerpoint/2010/main" val="2227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3102423554"/>
              </p:ext>
            </p:extLst>
          </p:nvPr>
        </p:nvGraphicFramePr>
        <p:xfrm>
          <a:off x="255494" y="1239960"/>
          <a:ext cx="8579224" cy="494568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1109381" y="886018"/>
            <a:ext cx="7046259" cy="369332"/>
          </a:xfrm>
          <a:prstGeom prst="rect">
            <a:avLst/>
          </a:prstGeom>
        </p:spPr>
        <p:txBody>
          <a:bodyPr wrap="square">
            <a:spAutoFit/>
          </a:bodyPr>
          <a:lstStyle/>
          <a:p>
            <a:pPr algn="ctr" fontAlgn="b"/>
            <a:r>
              <a:rPr lang="es-MX" b="1" i="1" dirty="0" smtClean="0">
                <a:solidFill>
                  <a:srgbClr val="F25829"/>
                </a:solidFill>
              </a:rPr>
              <a:t>Manejo del Inglés por Ingreso del Hogar</a:t>
            </a:r>
            <a:endParaRPr lang="es-MX" b="1" i="1" dirty="0">
              <a:solidFill>
                <a:srgbClr val="F25829"/>
              </a:solidFill>
            </a:endParaRPr>
          </a:p>
        </p:txBody>
      </p:sp>
      <p:sp>
        <p:nvSpPr>
          <p:cNvPr id="8" name="CuadroTexto 7"/>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9" name="CuadroTexto 8"/>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pública=1053 </a:t>
            </a:r>
            <a:endParaRPr lang="es-MX" sz="1200" dirty="0">
              <a:solidFill>
                <a:schemeClr val="tx1">
                  <a:lumMod val="65000"/>
                  <a:lumOff val="35000"/>
                </a:schemeClr>
              </a:solidFill>
            </a:endParaRPr>
          </a:p>
        </p:txBody>
      </p:sp>
      <p:sp>
        <p:nvSpPr>
          <p:cNvPr id="10" name="CuadroTexto 9"/>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privada=1029</a:t>
            </a:r>
            <a:endParaRPr lang="es-MX" sz="1200" dirty="0">
              <a:solidFill>
                <a:schemeClr val="tx1">
                  <a:lumMod val="65000"/>
                  <a:lumOff val="35000"/>
                </a:schemeClr>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2393142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1279924728"/>
              </p:ext>
            </p:extLst>
          </p:nvPr>
        </p:nvGraphicFramePr>
        <p:xfrm>
          <a:off x="255494" y="1169894"/>
          <a:ext cx="8592671" cy="5096435"/>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8" name="CuadroTexto 7"/>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pública=1117 </a:t>
            </a:r>
            <a:endParaRPr lang="es-MX" sz="1200" dirty="0">
              <a:solidFill>
                <a:schemeClr val="tx1">
                  <a:lumMod val="65000"/>
                  <a:lumOff val="35000"/>
                </a:schemeClr>
              </a:solidFill>
            </a:endParaRPr>
          </a:p>
        </p:txBody>
      </p:sp>
      <p:sp>
        <p:nvSpPr>
          <p:cNvPr id="9" name="CuadroTexto 8"/>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privada=1085</a:t>
            </a:r>
            <a:endParaRPr lang="es-MX" sz="1200" dirty="0">
              <a:solidFill>
                <a:schemeClr val="tx1">
                  <a:lumMod val="65000"/>
                  <a:lumOff val="35000"/>
                </a:schemeClr>
              </a:solidFill>
            </a:endParaRPr>
          </a:p>
        </p:txBody>
      </p:sp>
      <p:sp>
        <p:nvSpPr>
          <p:cNvPr id="2" name="Rectángulo 1"/>
          <p:cNvSpPr/>
          <p:nvPr/>
        </p:nvSpPr>
        <p:spPr>
          <a:xfrm>
            <a:off x="1345659" y="904353"/>
            <a:ext cx="5492170" cy="646331"/>
          </a:xfrm>
          <a:prstGeom prst="rect">
            <a:avLst/>
          </a:prstGeom>
        </p:spPr>
        <p:txBody>
          <a:bodyPr wrap="square">
            <a:spAutoFit/>
          </a:bodyPr>
          <a:lstStyle/>
          <a:p>
            <a:pPr algn="ctr" fontAlgn="b"/>
            <a:r>
              <a:rPr lang="es-MX" b="1" i="1" dirty="0">
                <a:solidFill>
                  <a:srgbClr val="F25829"/>
                </a:solidFill>
              </a:rPr>
              <a:t>Oportunidades de empleo al concluir la </a:t>
            </a:r>
            <a:r>
              <a:rPr lang="es-MX" b="1" i="1" dirty="0" smtClean="0">
                <a:solidFill>
                  <a:srgbClr val="F25829"/>
                </a:solidFill>
              </a:rPr>
              <a:t>carrera por Tipo de Localidad</a:t>
            </a:r>
            <a:endParaRPr lang="es-MX" b="1" i="1" dirty="0">
              <a:solidFill>
                <a:srgbClr val="F25829"/>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34298336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6"/>
          <p:cNvGraphicFramePr>
            <a:graphicFrameLocks/>
          </p:cNvGraphicFramePr>
          <p:nvPr>
            <p:extLst>
              <p:ext uri="{D42A27DB-BD31-4B8C-83A1-F6EECF244321}">
                <p14:modId xmlns:p14="http://schemas.microsoft.com/office/powerpoint/2010/main" val="761994293"/>
              </p:ext>
            </p:extLst>
          </p:nvPr>
        </p:nvGraphicFramePr>
        <p:xfrm>
          <a:off x="184150" y="1519906"/>
          <a:ext cx="8775700" cy="483961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6" name="CuadroTexto 5"/>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pública=1107 </a:t>
            </a:r>
            <a:endParaRPr lang="es-MX" sz="1200" dirty="0">
              <a:solidFill>
                <a:schemeClr val="tx1">
                  <a:lumMod val="65000"/>
                  <a:lumOff val="35000"/>
                </a:schemeClr>
              </a:solidFill>
            </a:endParaRPr>
          </a:p>
        </p:txBody>
      </p:sp>
      <p:sp>
        <p:nvSpPr>
          <p:cNvPr id="7" name="CuadroTexto 6"/>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privada=1076</a:t>
            </a:r>
            <a:endParaRPr lang="es-MX" sz="1200" dirty="0">
              <a:solidFill>
                <a:schemeClr val="tx1">
                  <a:lumMod val="65000"/>
                  <a:lumOff val="35000"/>
                </a:schemeClr>
              </a:solidFill>
            </a:endParaRPr>
          </a:p>
        </p:txBody>
      </p:sp>
      <p:sp>
        <p:nvSpPr>
          <p:cNvPr id="9" name="Rectángulo 8"/>
          <p:cNvSpPr/>
          <p:nvPr/>
        </p:nvSpPr>
        <p:spPr>
          <a:xfrm>
            <a:off x="1345658" y="904353"/>
            <a:ext cx="6251929" cy="369332"/>
          </a:xfrm>
          <a:prstGeom prst="rect">
            <a:avLst/>
          </a:prstGeom>
        </p:spPr>
        <p:txBody>
          <a:bodyPr wrap="square">
            <a:spAutoFit/>
          </a:bodyPr>
          <a:lstStyle/>
          <a:p>
            <a:pPr algn="ctr" fontAlgn="b"/>
            <a:r>
              <a:rPr lang="es-MX" b="1" i="1" dirty="0">
                <a:solidFill>
                  <a:srgbClr val="F25829"/>
                </a:solidFill>
              </a:rPr>
              <a:t>Oportunidades de empleo al concluir la </a:t>
            </a:r>
            <a:r>
              <a:rPr lang="es-MX" b="1" i="1" dirty="0" smtClean="0">
                <a:solidFill>
                  <a:srgbClr val="F25829"/>
                </a:solidFill>
              </a:rPr>
              <a:t>carrera por Escolaridad</a:t>
            </a:r>
            <a:endParaRPr lang="es-MX" b="1" i="1" dirty="0">
              <a:solidFill>
                <a:srgbClr val="F25829"/>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1658816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3927590843"/>
              </p:ext>
            </p:extLst>
          </p:nvPr>
        </p:nvGraphicFramePr>
        <p:xfrm>
          <a:off x="255494" y="1344705"/>
          <a:ext cx="8888506" cy="484094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7" name="CuadroTexto 6"/>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pública=1195 </a:t>
            </a:r>
            <a:endParaRPr lang="es-MX" sz="1200" dirty="0">
              <a:solidFill>
                <a:schemeClr val="tx1">
                  <a:lumMod val="65000"/>
                  <a:lumOff val="35000"/>
                </a:schemeClr>
              </a:solidFill>
            </a:endParaRPr>
          </a:p>
        </p:txBody>
      </p:sp>
      <p:sp>
        <p:nvSpPr>
          <p:cNvPr id="8" name="CuadroTexto 7"/>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privada=1064</a:t>
            </a:r>
            <a:endParaRPr lang="es-MX" sz="1200" dirty="0">
              <a:solidFill>
                <a:schemeClr val="tx1">
                  <a:lumMod val="65000"/>
                  <a:lumOff val="35000"/>
                </a:schemeClr>
              </a:solidFill>
            </a:endParaRPr>
          </a:p>
        </p:txBody>
      </p:sp>
      <p:sp>
        <p:nvSpPr>
          <p:cNvPr id="10" name="Rectángulo 9"/>
          <p:cNvSpPr/>
          <p:nvPr/>
        </p:nvSpPr>
        <p:spPr>
          <a:xfrm>
            <a:off x="1345658" y="904353"/>
            <a:ext cx="6251929" cy="646331"/>
          </a:xfrm>
          <a:prstGeom prst="rect">
            <a:avLst/>
          </a:prstGeom>
        </p:spPr>
        <p:txBody>
          <a:bodyPr wrap="square">
            <a:spAutoFit/>
          </a:bodyPr>
          <a:lstStyle/>
          <a:p>
            <a:pPr algn="ctr" fontAlgn="b"/>
            <a:r>
              <a:rPr lang="es-MX" b="1" i="1" dirty="0">
                <a:solidFill>
                  <a:srgbClr val="F25829"/>
                </a:solidFill>
              </a:rPr>
              <a:t>Oportunidades de empleo al concluir la </a:t>
            </a:r>
            <a:r>
              <a:rPr lang="es-MX" b="1" i="1" dirty="0" smtClean="0">
                <a:solidFill>
                  <a:srgbClr val="F25829"/>
                </a:solidFill>
              </a:rPr>
              <a:t>carrera por Ingreso del Hogar</a:t>
            </a:r>
            <a:endParaRPr lang="es-MX" b="1" i="1" dirty="0">
              <a:solidFill>
                <a:srgbClr val="F25829"/>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1290093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578039860"/>
              </p:ext>
            </p:extLst>
          </p:nvPr>
        </p:nvGraphicFramePr>
        <p:xfrm>
          <a:off x="-295835" y="1116106"/>
          <a:ext cx="9291917" cy="512332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1345658" y="904353"/>
            <a:ext cx="6251929" cy="369332"/>
          </a:xfrm>
          <a:prstGeom prst="rect">
            <a:avLst/>
          </a:prstGeom>
        </p:spPr>
        <p:txBody>
          <a:bodyPr wrap="square">
            <a:spAutoFit/>
          </a:bodyPr>
          <a:lstStyle/>
          <a:p>
            <a:pPr algn="ctr" fontAlgn="b"/>
            <a:r>
              <a:rPr lang="es-MX" b="1" i="1" dirty="0" smtClean="0">
                <a:solidFill>
                  <a:srgbClr val="F25829"/>
                </a:solidFill>
              </a:rPr>
              <a:t>Prestigio por Tipo de Localidad</a:t>
            </a:r>
            <a:endParaRPr lang="es-MX" b="1" i="1" dirty="0">
              <a:solidFill>
                <a:srgbClr val="F25829"/>
              </a:solidFill>
            </a:endParaRPr>
          </a:p>
        </p:txBody>
      </p:sp>
      <p:sp>
        <p:nvSpPr>
          <p:cNvPr id="8" name="CuadroTexto 7"/>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65000"/>
                    <a:lumOff val="35000"/>
                  </a:schemeClr>
                </a:solidFill>
              </a:rPr>
              <a:t>Puntaje en escala del 1 al 10</a:t>
            </a:r>
            <a:endParaRPr lang="es-MX" sz="1500" dirty="0">
              <a:solidFill>
                <a:schemeClr val="tx1">
                  <a:lumMod val="65000"/>
                  <a:lumOff val="35000"/>
                </a:schemeClr>
              </a:solidFill>
            </a:endParaRPr>
          </a:p>
        </p:txBody>
      </p:sp>
      <p:sp>
        <p:nvSpPr>
          <p:cNvPr id="9" name="CuadroTexto 8"/>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65000"/>
                    <a:lumOff val="35000"/>
                  </a:schemeClr>
                </a:solidFill>
              </a:rPr>
              <a:t>n</a:t>
            </a:r>
            <a:r>
              <a:rPr lang="es-MX" sz="1200" dirty="0" smtClean="0">
                <a:solidFill>
                  <a:schemeClr val="tx1">
                    <a:lumMod val="65000"/>
                    <a:lumOff val="35000"/>
                  </a:schemeClr>
                </a:solidFill>
              </a:rPr>
              <a:t> pública=1101 </a:t>
            </a:r>
            <a:endParaRPr lang="es-MX" sz="1200" dirty="0">
              <a:solidFill>
                <a:schemeClr val="tx1">
                  <a:lumMod val="65000"/>
                  <a:lumOff val="35000"/>
                </a:schemeClr>
              </a:solidFill>
            </a:endParaRPr>
          </a:p>
        </p:txBody>
      </p:sp>
      <p:sp>
        <p:nvSpPr>
          <p:cNvPr id="10" name="CuadroTexto 9"/>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65000"/>
                    <a:lumOff val="35000"/>
                  </a:schemeClr>
                </a:solidFill>
              </a:rPr>
              <a:t>n privada=1091</a:t>
            </a:r>
            <a:endParaRPr lang="es-MX" sz="1200" dirty="0">
              <a:solidFill>
                <a:schemeClr val="tx1">
                  <a:lumMod val="65000"/>
                  <a:lumOff val="35000"/>
                </a:schemeClr>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3882489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6"/>
          <p:cNvGraphicFramePr>
            <a:graphicFrameLocks/>
          </p:cNvGraphicFramePr>
          <p:nvPr>
            <p:extLst>
              <p:ext uri="{D42A27DB-BD31-4B8C-83A1-F6EECF244321}">
                <p14:modId xmlns:p14="http://schemas.microsoft.com/office/powerpoint/2010/main" val="4153183269"/>
              </p:ext>
            </p:extLst>
          </p:nvPr>
        </p:nvGraphicFramePr>
        <p:xfrm>
          <a:off x="184150" y="1144588"/>
          <a:ext cx="8775700" cy="521493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1345658" y="904353"/>
            <a:ext cx="6251929" cy="369332"/>
          </a:xfrm>
          <a:prstGeom prst="rect">
            <a:avLst/>
          </a:prstGeom>
        </p:spPr>
        <p:txBody>
          <a:bodyPr wrap="square">
            <a:spAutoFit/>
          </a:bodyPr>
          <a:lstStyle/>
          <a:p>
            <a:pPr algn="ctr" fontAlgn="b"/>
            <a:r>
              <a:rPr lang="es-MX" b="1" i="1" dirty="0" smtClean="0">
                <a:solidFill>
                  <a:srgbClr val="F25829"/>
                </a:solidFill>
              </a:rPr>
              <a:t>Prestigio por Escolaridad</a:t>
            </a:r>
            <a:endParaRPr lang="es-MX" b="1" i="1" dirty="0">
              <a:solidFill>
                <a:srgbClr val="F25829"/>
              </a:solidFill>
            </a:endParaRPr>
          </a:p>
        </p:txBody>
      </p:sp>
      <p:sp>
        <p:nvSpPr>
          <p:cNvPr id="7" name="CuadroTexto 6"/>
          <p:cNvSpPr txBox="1"/>
          <p:nvPr/>
        </p:nvSpPr>
        <p:spPr>
          <a:xfrm>
            <a:off x="3412024" y="6448091"/>
            <a:ext cx="2429434" cy="323165"/>
          </a:xfrm>
          <a:prstGeom prst="rect">
            <a:avLst/>
          </a:prstGeom>
          <a:noFill/>
        </p:spPr>
        <p:txBody>
          <a:bodyPr wrap="square" rtlCol="0">
            <a:spAutoFit/>
          </a:bodyPr>
          <a:lstStyle/>
          <a:p>
            <a:r>
              <a:rPr lang="es-MX" sz="1500" dirty="0" smtClean="0">
                <a:solidFill>
                  <a:schemeClr val="tx1">
                    <a:lumMod val="50000"/>
                    <a:lumOff val="50000"/>
                  </a:schemeClr>
                </a:solidFill>
              </a:rPr>
              <a:t>Puntaje en escala del 1 al 10</a:t>
            </a:r>
            <a:endParaRPr lang="es-MX" sz="1500" dirty="0">
              <a:solidFill>
                <a:schemeClr val="tx1">
                  <a:lumMod val="50000"/>
                  <a:lumOff val="50000"/>
                </a:schemeClr>
              </a:solidFill>
            </a:endParaRPr>
          </a:p>
        </p:txBody>
      </p:sp>
      <p:sp>
        <p:nvSpPr>
          <p:cNvPr id="8" name="CuadroTexto 7"/>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50000"/>
                    <a:lumOff val="50000"/>
                  </a:schemeClr>
                </a:solidFill>
              </a:rPr>
              <a:t>n</a:t>
            </a:r>
            <a:r>
              <a:rPr lang="es-MX" sz="1200" dirty="0" smtClean="0">
                <a:solidFill>
                  <a:schemeClr val="tx1">
                    <a:lumMod val="50000"/>
                    <a:lumOff val="50000"/>
                  </a:schemeClr>
                </a:solidFill>
              </a:rPr>
              <a:t> pública=1091 </a:t>
            </a:r>
            <a:endParaRPr lang="es-MX" sz="1200" dirty="0">
              <a:solidFill>
                <a:schemeClr val="tx1">
                  <a:lumMod val="50000"/>
                  <a:lumOff val="50000"/>
                </a:schemeClr>
              </a:solidFill>
            </a:endParaRPr>
          </a:p>
        </p:txBody>
      </p:sp>
      <p:sp>
        <p:nvSpPr>
          <p:cNvPr id="9" name="CuadroTexto 8"/>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50000"/>
                    <a:lumOff val="50000"/>
                  </a:schemeClr>
                </a:solidFill>
              </a:rPr>
              <a:t>n privada=1081</a:t>
            </a:r>
            <a:endParaRPr lang="es-MX" sz="1200" dirty="0">
              <a:solidFill>
                <a:schemeClr val="tx1">
                  <a:lumMod val="50000"/>
                  <a:lumOff val="50000"/>
                </a:schemeClr>
              </a:solidFill>
            </a:endParaRPr>
          </a:p>
        </p:txBody>
      </p:sp>
      <p:sp>
        <p:nvSpPr>
          <p:cNvPr id="10" name="Rectángulo 9"/>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20798882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Marcador de contenido"/>
          <p:cNvGraphicFramePr>
            <a:graphicFrameLocks/>
          </p:cNvGraphicFramePr>
          <p:nvPr>
            <p:extLst>
              <p:ext uri="{D42A27DB-BD31-4B8C-83A1-F6EECF244321}">
                <p14:modId xmlns:p14="http://schemas.microsoft.com/office/powerpoint/2010/main" val="3178489704"/>
              </p:ext>
            </p:extLst>
          </p:nvPr>
        </p:nvGraphicFramePr>
        <p:xfrm>
          <a:off x="267408" y="1258295"/>
          <a:ext cx="8876592" cy="511199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490464" y="6370287"/>
            <a:ext cx="2429434" cy="323165"/>
          </a:xfrm>
          <a:prstGeom prst="rect">
            <a:avLst/>
          </a:prstGeom>
          <a:noFill/>
        </p:spPr>
        <p:txBody>
          <a:bodyPr wrap="square" rtlCol="0">
            <a:spAutoFit/>
          </a:bodyPr>
          <a:lstStyle/>
          <a:p>
            <a:r>
              <a:rPr lang="es-MX" sz="1500" dirty="0" smtClean="0">
                <a:solidFill>
                  <a:schemeClr val="tx1">
                    <a:lumMod val="50000"/>
                    <a:lumOff val="50000"/>
                  </a:schemeClr>
                </a:solidFill>
              </a:rPr>
              <a:t>Puntaje en escala del 1 al 10</a:t>
            </a:r>
            <a:endParaRPr lang="es-MX" sz="1500" dirty="0">
              <a:solidFill>
                <a:schemeClr val="tx1">
                  <a:lumMod val="50000"/>
                  <a:lumOff val="50000"/>
                </a:schemeClr>
              </a:solidFill>
            </a:endParaRPr>
          </a:p>
        </p:txBody>
      </p:sp>
      <p:sp>
        <p:nvSpPr>
          <p:cNvPr id="7" name="CuadroTexto 6"/>
          <p:cNvSpPr txBox="1"/>
          <p:nvPr/>
        </p:nvSpPr>
        <p:spPr>
          <a:xfrm>
            <a:off x="184149" y="65179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a:solidFill>
                  <a:schemeClr val="tx1">
                    <a:lumMod val="50000"/>
                    <a:lumOff val="50000"/>
                  </a:schemeClr>
                </a:solidFill>
              </a:rPr>
              <a:t>n</a:t>
            </a:r>
            <a:r>
              <a:rPr lang="es-MX" sz="1200" dirty="0" smtClean="0">
                <a:solidFill>
                  <a:schemeClr val="tx1">
                    <a:lumMod val="50000"/>
                    <a:lumOff val="50000"/>
                  </a:schemeClr>
                </a:solidFill>
              </a:rPr>
              <a:t> pública=1079 </a:t>
            </a:r>
            <a:endParaRPr lang="es-MX" sz="1200" dirty="0">
              <a:solidFill>
                <a:schemeClr val="tx1">
                  <a:lumMod val="50000"/>
                  <a:lumOff val="50000"/>
                </a:schemeClr>
              </a:solidFill>
            </a:endParaRPr>
          </a:p>
        </p:txBody>
      </p:sp>
      <p:sp>
        <p:nvSpPr>
          <p:cNvPr id="8" name="CuadroTexto 7"/>
          <p:cNvSpPr txBox="1"/>
          <p:nvPr/>
        </p:nvSpPr>
        <p:spPr>
          <a:xfrm>
            <a:off x="7970576" y="6531870"/>
            <a:ext cx="116151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200" dirty="0" smtClean="0">
                <a:solidFill>
                  <a:schemeClr val="tx1">
                    <a:lumMod val="50000"/>
                    <a:lumOff val="50000"/>
                  </a:schemeClr>
                </a:solidFill>
              </a:rPr>
              <a:t>n privada=1068</a:t>
            </a:r>
            <a:endParaRPr lang="es-MX" sz="1200" dirty="0">
              <a:solidFill>
                <a:schemeClr val="tx1">
                  <a:lumMod val="50000"/>
                  <a:lumOff val="50000"/>
                </a:schemeClr>
              </a:solidFill>
            </a:endParaRPr>
          </a:p>
        </p:txBody>
      </p:sp>
      <p:sp>
        <p:nvSpPr>
          <p:cNvPr id="10" name="Rectángulo 9"/>
          <p:cNvSpPr/>
          <p:nvPr/>
        </p:nvSpPr>
        <p:spPr>
          <a:xfrm>
            <a:off x="1567825" y="904353"/>
            <a:ext cx="6251929" cy="369332"/>
          </a:xfrm>
          <a:prstGeom prst="rect">
            <a:avLst/>
          </a:prstGeom>
        </p:spPr>
        <p:txBody>
          <a:bodyPr wrap="square">
            <a:spAutoFit/>
          </a:bodyPr>
          <a:lstStyle/>
          <a:p>
            <a:pPr algn="ctr" fontAlgn="b"/>
            <a:r>
              <a:rPr lang="es-MX" b="1" i="1" dirty="0" smtClean="0">
                <a:solidFill>
                  <a:srgbClr val="F25829"/>
                </a:solidFill>
              </a:rPr>
              <a:t>Prestigio por Ingreso del Hogar</a:t>
            </a:r>
            <a:endParaRPr lang="es-MX" b="1" i="1" dirty="0">
              <a:solidFill>
                <a:srgbClr val="F25829"/>
              </a:solidFill>
            </a:endParaRPr>
          </a:p>
        </p:txBody>
      </p:sp>
      <p:sp>
        <p:nvSpPr>
          <p:cNvPr id="11" name="Rectángulo 10"/>
          <p:cNvSpPr/>
          <p:nvPr/>
        </p:nvSpPr>
        <p:spPr>
          <a:xfrm>
            <a:off x="0" y="65863"/>
            <a:ext cx="5286375" cy="707886"/>
          </a:xfrm>
          <a:prstGeom prst="rect">
            <a:avLst/>
          </a:prstGeom>
        </p:spPr>
        <p:txBody>
          <a:bodyPr wrap="square">
            <a:spAutoFit/>
          </a:bodyPr>
          <a:lstStyle/>
          <a:p>
            <a:pPr fontAlgn="b"/>
            <a:r>
              <a:rPr lang="es-MX" sz="2000" dirty="0" smtClean="0">
                <a:solidFill>
                  <a:srgbClr val="F25829"/>
                </a:solidFill>
                <a:latin typeface="Arial Black" panose="020B0A04020102020204" pitchFamily="34" charset="0"/>
              </a:rPr>
              <a:t>Evaluación de universidades públicas y privadas</a:t>
            </a:r>
            <a:endParaRPr lang="es-MX" sz="2000" dirty="0">
              <a:solidFill>
                <a:srgbClr val="F25829"/>
              </a:solidFill>
              <a:latin typeface="Arial Black" panose="020B0A04020102020204" pitchFamily="34" charset="0"/>
            </a:endParaRPr>
          </a:p>
        </p:txBody>
      </p:sp>
    </p:spTree>
    <p:extLst>
      <p:ext uri="{BB962C8B-B14F-4D97-AF65-F5344CB8AC3E}">
        <p14:creationId xmlns:p14="http://schemas.microsoft.com/office/powerpoint/2010/main" val="3732903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25829"/>
                </a:solidFill>
              </a:rPr>
              <a:t>Conclusiones</a:t>
            </a:r>
            <a:endParaRPr lang="es-MX" dirty="0">
              <a:solidFill>
                <a:srgbClr val="F25829"/>
              </a:solidFill>
            </a:endParaRPr>
          </a:p>
        </p:txBody>
      </p:sp>
      <p:sp>
        <p:nvSpPr>
          <p:cNvPr id="3" name="Marcador de contenido 2"/>
          <p:cNvSpPr>
            <a:spLocks noGrp="1"/>
          </p:cNvSpPr>
          <p:nvPr>
            <p:ph idx="1"/>
          </p:nvPr>
        </p:nvSpPr>
        <p:spPr/>
        <p:txBody>
          <a:bodyPr>
            <a:normAutofit fontScale="77500" lnSpcReduction="20000"/>
          </a:bodyPr>
          <a:lstStyle/>
          <a:p>
            <a:r>
              <a:rPr lang="es-MX" dirty="0" smtClean="0"/>
              <a:t>Se registran diferencias importantes en la percepción de la educación superior en nuestro país entre diferentes segmentos de la población. En general, a menor nivel de educación, mejores expectativas de lo que la educación profesional puede ofrecer en materia de empleabilidad y nivel de vida. </a:t>
            </a:r>
          </a:p>
          <a:p>
            <a:r>
              <a:rPr lang="es-MX" dirty="0" smtClean="0"/>
              <a:t>No cabe duda que la región del país en que habitan los mexicanos es también un factor que genera diferencias importantes en la percepción. Quienes viven en el norte del país tienen en general, una mejor percepción de la influencia que tiene en la empleabilidad y calidad de vida, el contar con estudios profesionales. </a:t>
            </a:r>
          </a:p>
          <a:p>
            <a:r>
              <a:rPr lang="es-MX" dirty="0" smtClean="0"/>
              <a:t>A pesar de que la educación en instituciones privadas tiene mejor prestigio, la recomendación de la población en general es a estudiar en una institución pública, presumiblemente por que se considera que el acceso es más sencillo y el costo menor. </a:t>
            </a:r>
          </a:p>
        </p:txBody>
      </p:sp>
    </p:spTree>
    <p:extLst>
      <p:ext uri="{BB962C8B-B14F-4D97-AF65-F5344CB8AC3E}">
        <p14:creationId xmlns:p14="http://schemas.microsoft.com/office/powerpoint/2010/main" val="1163517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25829"/>
                </a:solidFill>
              </a:rPr>
              <a:t>Conclusiones</a:t>
            </a:r>
            <a:endParaRPr lang="es-MX" dirty="0">
              <a:solidFill>
                <a:srgbClr val="F25829"/>
              </a:solidFill>
            </a:endParaRPr>
          </a:p>
        </p:txBody>
      </p:sp>
      <p:sp>
        <p:nvSpPr>
          <p:cNvPr id="3" name="Marcador de contenido 2"/>
          <p:cNvSpPr>
            <a:spLocks noGrp="1"/>
          </p:cNvSpPr>
          <p:nvPr>
            <p:ph idx="1"/>
          </p:nvPr>
        </p:nvSpPr>
        <p:spPr/>
        <p:txBody>
          <a:bodyPr>
            <a:normAutofit fontScale="85000" lnSpcReduction="20000"/>
          </a:bodyPr>
          <a:lstStyle/>
          <a:p>
            <a:r>
              <a:rPr lang="es-MX" dirty="0" smtClean="0"/>
              <a:t>La modalidad de educación tradicional (presencial) sigue siendo preferida por los mexicanos independientemente del segmento al que pertenezcan. </a:t>
            </a:r>
          </a:p>
          <a:p>
            <a:r>
              <a:rPr lang="es-MX" dirty="0" smtClean="0"/>
              <a:t>Estudiar una licenciatura parece asegurar una mejor calidad de vida y mejores expectativas para quién la estudia. No obstante, se considera que la oferta que tiene el país no es suficiente para cubrir las necesidades de </a:t>
            </a:r>
            <a:r>
              <a:rPr lang="es-MX" smtClean="0"/>
              <a:t>los estudiantes. </a:t>
            </a:r>
          </a:p>
          <a:p>
            <a:r>
              <a:rPr lang="es-MX" smtClean="0"/>
              <a:t>Sin </a:t>
            </a:r>
            <a:r>
              <a:rPr lang="es-MX" dirty="0"/>
              <a:t>duda la educación superior en México enfrenta retos importantes como ofrecer alternativas que respondan a las necesidades del país y de los estudiantes, de manera que esa oferta favorezca el crecimiento profesional de sus estudiantes,  amplíe y mejores sus opciones de empleo y con ello potencialice el desarrollo del país, con una clara contribución en materia de movilidad </a:t>
            </a:r>
            <a:r>
              <a:rPr lang="es-MX" dirty="0" smtClean="0"/>
              <a:t>social.</a:t>
            </a:r>
            <a:endParaRPr lang="es-MX" dirty="0"/>
          </a:p>
        </p:txBody>
      </p:sp>
    </p:spTree>
    <p:extLst>
      <p:ext uri="{BB962C8B-B14F-4D97-AF65-F5344CB8AC3E}">
        <p14:creationId xmlns:p14="http://schemas.microsoft.com/office/powerpoint/2010/main" val="64342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solidFill>
                  <a:srgbClr val="F25829"/>
                </a:solidFill>
              </a:rPr>
              <a:t>Perfil sociodemográfico</a:t>
            </a:r>
            <a:endParaRPr lang="es-MX" sz="2400" dirty="0">
              <a:solidFill>
                <a:srgbClr val="F25829"/>
              </a:solidFill>
            </a:endParaRPr>
          </a:p>
        </p:txBody>
      </p:sp>
      <p:graphicFrame>
        <p:nvGraphicFramePr>
          <p:cNvPr id="5" name="5 Marcador de contenido"/>
          <p:cNvGraphicFramePr>
            <a:graphicFrameLocks/>
          </p:cNvGraphicFramePr>
          <p:nvPr>
            <p:extLst>
              <p:ext uri="{D42A27DB-BD31-4B8C-83A1-F6EECF244321}">
                <p14:modId xmlns:p14="http://schemas.microsoft.com/office/powerpoint/2010/main" val="2694250248"/>
              </p:ext>
            </p:extLst>
          </p:nvPr>
        </p:nvGraphicFramePr>
        <p:xfrm>
          <a:off x="4805723" y="1291792"/>
          <a:ext cx="4577061" cy="4736845"/>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6098372" y="834241"/>
            <a:ext cx="1991764" cy="430887"/>
          </a:xfrm>
          <a:prstGeom prst="rect">
            <a:avLst/>
          </a:prstGeom>
          <a:noFill/>
        </p:spPr>
        <p:txBody>
          <a:bodyPr wrap="none" rtlCol="0">
            <a:spAutoFit/>
          </a:bodyPr>
          <a:lstStyle/>
          <a:p>
            <a:pPr algn="ctr"/>
            <a:r>
              <a:rPr lang="es-MX" sz="2200" b="1" dirty="0" smtClean="0">
                <a:solidFill>
                  <a:srgbClr val="F25829"/>
                </a:solidFill>
              </a:rPr>
              <a:t>Por escolaridad</a:t>
            </a:r>
            <a:endParaRPr lang="es-MX" sz="2200" b="1" dirty="0">
              <a:solidFill>
                <a:srgbClr val="F25829"/>
              </a:solidFill>
            </a:endParaRPr>
          </a:p>
        </p:txBody>
      </p:sp>
      <p:graphicFrame>
        <p:nvGraphicFramePr>
          <p:cNvPr id="7" name="5 Marcador de contenido"/>
          <p:cNvGraphicFramePr>
            <a:graphicFrameLocks/>
          </p:cNvGraphicFramePr>
          <p:nvPr>
            <p:extLst>
              <p:ext uri="{D42A27DB-BD31-4B8C-83A1-F6EECF244321}">
                <p14:modId xmlns:p14="http://schemas.microsoft.com/office/powerpoint/2010/main" val="304512442"/>
              </p:ext>
            </p:extLst>
          </p:nvPr>
        </p:nvGraphicFramePr>
        <p:xfrm>
          <a:off x="0" y="1500188"/>
          <a:ext cx="5171322" cy="5057775"/>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p:cNvSpPr txBox="1"/>
          <p:nvPr/>
        </p:nvSpPr>
        <p:spPr>
          <a:xfrm>
            <a:off x="1570776" y="959443"/>
            <a:ext cx="1425391" cy="430887"/>
          </a:xfrm>
          <a:prstGeom prst="rect">
            <a:avLst/>
          </a:prstGeom>
          <a:noFill/>
        </p:spPr>
        <p:txBody>
          <a:bodyPr wrap="none" rtlCol="0">
            <a:spAutoFit/>
          </a:bodyPr>
          <a:lstStyle/>
          <a:p>
            <a:pPr algn="ctr"/>
            <a:r>
              <a:rPr lang="es-MX" sz="2200" b="1" dirty="0" smtClean="0">
                <a:solidFill>
                  <a:srgbClr val="F25829"/>
                </a:solidFill>
              </a:rPr>
              <a:t>Ocupación</a:t>
            </a:r>
            <a:endParaRPr lang="es-MX" sz="2200" b="1" dirty="0">
              <a:solidFill>
                <a:srgbClr val="F25829"/>
              </a:solidFill>
            </a:endParaRPr>
          </a:p>
        </p:txBody>
      </p:sp>
      <p:sp>
        <p:nvSpPr>
          <p:cNvPr id="9" name="CuadroTexto 8"/>
          <p:cNvSpPr txBox="1"/>
          <p:nvPr/>
        </p:nvSpPr>
        <p:spPr>
          <a:xfrm>
            <a:off x="8162163" y="6484844"/>
            <a:ext cx="981837" cy="323165"/>
          </a:xfrm>
          <a:prstGeom prst="rect">
            <a:avLst/>
          </a:prstGeom>
          <a:noFill/>
        </p:spPr>
        <p:txBody>
          <a:bodyPr wrap="square" rtlCol="0">
            <a:spAutoFit/>
          </a:bodyPr>
          <a:lstStyle/>
          <a:p>
            <a:r>
              <a:rPr lang="es-MX" sz="1500" dirty="0" smtClean="0">
                <a:solidFill>
                  <a:schemeClr val="tx1">
                    <a:lumMod val="65000"/>
                    <a:lumOff val="35000"/>
                  </a:schemeClr>
                </a:solidFill>
              </a:rPr>
              <a:t>n=1208</a:t>
            </a:r>
            <a:endParaRPr lang="es-MX" sz="1500" dirty="0">
              <a:solidFill>
                <a:schemeClr val="tx1">
                  <a:lumMod val="65000"/>
                  <a:lumOff val="35000"/>
                </a:schemeClr>
              </a:solidFill>
            </a:endParaRPr>
          </a:p>
        </p:txBody>
      </p:sp>
      <p:sp>
        <p:nvSpPr>
          <p:cNvPr id="10" name="CuadroTexto 9"/>
          <p:cNvSpPr txBox="1"/>
          <p:nvPr/>
        </p:nvSpPr>
        <p:spPr>
          <a:xfrm>
            <a:off x="3962556" y="6471081"/>
            <a:ext cx="1208766" cy="323165"/>
          </a:xfrm>
          <a:prstGeom prst="rect">
            <a:avLst/>
          </a:prstGeom>
          <a:noFill/>
        </p:spPr>
        <p:txBody>
          <a:bodyPr wrap="square" rtlCol="0">
            <a:spAutoFit/>
          </a:bodyPr>
          <a:lstStyle/>
          <a:p>
            <a:r>
              <a:rPr lang="es-MX" sz="1500" dirty="0" smtClean="0">
                <a:solidFill>
                  <a:schemeClr val="tx1">
                    <a:lumMod val="65000"/>
                    <a:lumOff val="35000"/>
                  </a:schemeClr>
                </a:solidFill>
              </a:rPr>
              <a:t>Porcentaje</a:t>
            </a:r>
            <a:endParaRPr lang="es-MX" sz="1500" dirty="0">
              <a:solidFill>
                <a:schemeClr val="tx1">
                  <a:lumMod val="65000"/>
                  <a:lumOff val="35000"/>
                </a:schemeClr>
              </a:solidFill>
            </a:endParaRPr>
          </a:p>
        </p:txBody>
      </p:sp>
    </p:spTree>
    <p:extLst>
      <p:ext uri="{BB962C8B-B14F-4D97-AF65-F5344CB8AC3E}">
        <p14:creationId xmlns:p14="http://schemas.microsoft.com/office/powerpoint/2010/main" val="411764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solidFill>
                  <a:srgbClr val="F25829"/>
                </a:solidFill>
              </a:rPr>
              <a:t>Tipo de localidad</a:t>
            </a:r>
            <a:endParaRPr lang="es-MX" sz="2400" dirty="0">
              <a:solidFill>
                <a:srgbClr val="F25829"/>
              </a:solidFill>
            </a:endParaRPr>
          </a:p>
        </p:txBody>
      </p:sp>
      <p:graphicFrame>
        <p:nvGraphicFramePr>
          <p:cNvPr id="4" name="5 Marcador de contenido"/>
          <p:cNvGraphicFramePr>
            <a:graphicFrameLocks noGrp="1"/>
          </p:cNvGraphicFramePr>
          <p:nvPr>
            <p:ph idx="1"/>
            <p:extLst>
              <p:ext uri="{D42A27DB-BD31-4B8C-83A1-F6EECF244321}">
                <p14:modId xmlns:p14="http://schemas.microsoft.com/office/powerpoint/2010/main" val="2001172448"/>
              </p:ext>
            </p:extLst>
          </p:nvPr>
        </p:nvGraphicFramePr>
        <p:xfrm>
          <a:off x="470647" y="1048872"/>
          <a:ext cx="8054788" cy="53929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815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7" name="Rectángulo 6"/>
          <p:cNvSpPr/>
          <p:nvPr/>
        </p:nvSpPr>
        <p:spPr>
          <a:xfrm>
            <a:off x="-1" y="4993445"/>
            <a:ext cx="9169705" cy="1720975"/>
          </a:xfrm>
          <a:prstGeom prst="rect">
            <a:avLst/>
          </a:prstGeom>
          <a:solidFill>
            <a:schemeClr val="tx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26413" y="5065085"/>
            <a:ext cx="5962660" cy="1512360"/>
          </a:xfrm>
        </p:spPr>
        <p:txBody>
          <a:bodyPr>
            <a:noAutofit/>
          </a:bodyPr>
          <a:lstStyle/>
          <a:p>
            <a:r>
              <a:rPr lang="es-MX" sz="2800">
                <a:solidFill>
                  <a:srgbClr val="F25829"/>
                </a:solidFill>
              </a:rPr>
              <a:t>La educación superior y su impacto en el nivel de vida de las personas</a:t>
            </a:r>
            <a:endParaRPr lang="es-MX" sz="2800" dirty="0">
              <a:solidFill>
                <a:srgbClr val="F25829"/>
              </a:solidFill>
            </a:endParaRP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836" y="5647341"/>
            <a:ext cx="4502361" cy="1102851"/>
          </a:xfrm>
          <a:prstGeom prst="rect">
            <a:avLst/>
          </a:prstGeom>
        </p:spPr>
      </p:pic>
    </p:spTree>
    <p:extLst>
      <p:ext uri="{BB962C8B-B14F-4D97-AF65-F5344CB8AC3E}">
        <p14:creationId xmlns:p14="http://schemas.microsoft.com/office/powerpoint/2010/main" val="207258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p:cNvGraphicFramePr>
            <a:graphicFrameLocks/>
          </p:cNvGraphicFramePr>
          <p:nvPr>
            <p:extLst>
              <p:ext uri="{D42A27DB-BD31-4B8C-83A1-F6EECF244321}">
                <p14:modId xmlns:p14="http://schemas.microsoft.com/office/powerpoint/2010/main" val="1021976443"/>
              </p:ext>
            </p:extLst>
          </p:nvPr>
        </p:nvGraphicFramePr>
        <p:xfrm>
          <a:off x="598487" y="1544638"/>
          <a:ext cx="8101760" cy="3018807"/>
        </p:xfrm>
        <a:graphic>
          <a:graphicData uri="http://schemas.openxmlformats.org/drawingml/2006/table">
            <a:tbl>
              <a:tblPr firstRow="1" bandRow="1">
                <a:tableStyleId>{073A0DAA-6AF3-43AB-8588-CEC1D06C72B9}</a:tableStyleId>
              </a:tblPr>
              <a:tblGrid>
                <a:gridCol w="6232619"/>
                <a:gridCol w="1869141"/>
              </a:tblGrid>
              <a:tr h="526209">
                <a:tc>
                  <a:txBody>
                    <a:bodyPr/>
                    <a:lstStyle/>
                    <a:p>
                      <a:pPr algn="ctr"/>
                      <a:endParaRPr lang="es-MX" dirty="0">
                        <a:solidFill>
                          <a:schemeClr val="bg1">
                            <a:lumMod val="50000"/>
                          </a:schemeClr>
                        </a:solidFill>
                      </a:endParaRPr>
                    </a:p>
                  </a:txBody>
                  <a:tcPr>
                    <a:solidFill>
                      <a:schemeClr val="tx1">
                        <a:lumMod val="75000"/>
                        <a:lumOff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dirty="0" smtClean="0">
                          <a:solidFill>
                            <a:schemeClr val="bg1"/>
                          </a:solidFill>
                        </a:rPr>
                        <a:t>Puntaje</a:t>
                      </a:r>
                    </a:p>
                    <a:p>
                      <a:pPr algn="ctr"/>
                      <a:endParaRPr lang="es-MX" dirty="0">
                        <a:solidFill>
                          <a:schemeClr val="bg1">
                            <a:lumMod val="50000"/>
                          </a:schemeClr>
                        </a:solidFill>
                      </a:endParaRPr>
                    </a:p>
                  </a:txBody>
                  <a:tcPr>
                    <a:solidFill>
                      <a:schemeClr val="tx1">
                        <a:lumMod val="75000"/>
                        <a:lumOff val="25000"/>
                      </a:schemeClr>
                    </a:solidFill>
                  </a:tcPr>
                </a:tc>
              </a:tr>
              <a:tr h="792909">
                <a:tc>
                  <a:txBody>
                    <a:bodyPr/>
                    <a:lstStyle/>
                    <a:p>
                      <a:r>
                        <a:rPr lang="es-MX" sz="1800" dirty="0" smtClean="0">
                          <a:solidFill>
                            <a:schemeClr val="tx1">
                              <a:lumMod val="65000"/>
                              <a:lumOff val="35000"/>
                            </a:schemeClr>
                          </a:solidFill>
                        </a:rPr>
                        <a:t>Estudiar</a:t>
                      </a:r>
                      <a:r>
                        <a:rPr lang="es-MX" sz="1800" baseline="0" dirty="0" smtClean="0">
                          <a:solidFill>
                            <a:schemeClr val="tx1">
                              <a:lumMod val="65000"/>
                              <a:lumOff val="35000"/>
                            </a:schemeClr>
                          </a:solidFill>
                        </a:rPr>
                        <a:t> una licenciatura contribuye de manera importante a elevar el nivel de vida de las personas</a:t>
                      </a:r>
                      <a:endParaRPr lang="es-MX" sz="1800" dirty="0">
                        <a:solidFill>
                          <a:schemeClr val="tx1">
                            <a:lumMod val="65000"/>
                            <a:lumOff val="35000"/>
                          </a:schemeClr>
                        </a:solidFill>
                      </a:endParaRPr>
                    </a:p>
                  </a:txBody>
                  <a:tcPr anchor="ctr"/>
                </a:tc>
                <a:tc>
                  <a:txBody>
                    <a:bodyPr/>
                    <a:lstStyle/>
                    <a:p>
                      <a:pPr algn="ctr"/>
                      <a:r>
                        <a:rPr lang="es-MX" sz="1800" dirty="0" smtClean="0">
                          <a:solidFill>
                            <a:schemeClr val="tx1">
                              <a:lumMod val="65000"/>
                              <a:lumOff val="35000"/>
                            </a:schemeClr>
                          </a:solidFill>
                        </a:rPr>
                        <a:t>85</a:t>
                      </a:r>
                      <a:endParaRPr lang="es-MX" sz="1800" dirty="0">
                        <a:solidFill>
                          <a:schemeClr val="tx1">
                            <a:lumMod val="65000"/>
                            <a:lumOff val="35000"/>
                          </a:schemeClr>
                        </a:solidFill>
                      </a:endParaRPr>
                    </a:p>
                  </a:txBody>
                  <a:tcPr anchor="ctr"/>
                </a:tc>
              </a:tr>
              <a:tr h="7929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800" dirty="0" smtClean="0">
                          <a:solidFill>
                            <a:schemeClr val="tx1">
                              <a:lumMod val="65000"/>
                              <a:lumOff val="35000"/>
                            </a:schemeClr>
                          </a:solidFill>
                        </a:rPr>
                        <a:t>Estudiar</a:t>
                      </a:r>
                      <a:r>
                        <a:rPr lang="es-MX" sz="1800" baseline="0" dirty="0" smtClean="0">
                          <a:solidFill>
                            <a:schemeClr val="tx1">
                              <a:lumMod val="65000"/>
                              <a:lumOff val="35000"/>
                            </a:schemeClr>
                          </a:solidFill>
                        </a:rPr>
                        <a:t> una licenciatura garantiza conseguir un mejor trabajo</a:t>
                      </a:r>
                      <a:endParaRPr lang="es-MX" sz="1800" dirty="0" smtClean="0">
                        <a:solidFill>
                          <a:schemeClr val="tx1">
                            <a:lumMod val="65000"/>
                            <a:lumOff val="35000"/>
                          </a:schemeClr>
                        </a:solidFill>
                      </a:endParaRPr>
                    </a:p>
                  </a:txBody>
                  <a:tcPr anchor="ctr"/>
                </a:tc>
                <a:tc>
                  <a:txBody>
                    <a:bodyPr/>
                    <a:lstStyle/>
                    <a:p>
                      <a:pPr algn="ctr"/>
                      <a:r>
                        <a:rPr lang="es-MX" sz="1800" dirty="0" smtClean="0">
                          <a:solidFill>
                            <a:schemeClr val="tx1">
                              <a:lumMod val="65000"/>
                              <a:lumOff val="35000"/>
                            </a:schemeClr>
                          </a:solidFill>
                        </a:rPr>
                        <a:t>70</a:t>
                      </a:r>
                      <a:endParaRPr lang="es-MX" sz="1800" dirty="0">
                        <a:solidFill>
                          <a:schemeClr val="tx1">
                            <a:lumMod val="65000"/>
                            <a:lumOff val="35000"/>
                          </a:schemeClr>
                        </a:solidFill>
                      </a:endParaRPr>
                    </a:p>
                  </a:txBody>
                  <a:tcPr anchor="ctr"/>
                </a:tc>
              </a:tr>
              <a:tr h="792909">
                <a:tc>
                  <a:txBody>
                    <a:bodyPr/>
                    <a:lstStyle/>
                    <a:p>
                      <a:r>
                        <a:rPr lang="es-MX" sz="1800" dirty="0" smtClean="0">
                          <a:solidFill>
                            <a:schemeClr val="tx1">
                              <a:lumMod val="65000"/>
                              <a:lumOff val="35000"/>
                            </a:schemeClr>
                          </a:solidFill>
                        </a:rPr>
                        <a:t>La</a:t>
                      </a:r>
                      <a:r>
                        <a:rPr lang="es-MX" sz="1800" baseline="0" dirty="0" smtClean="0">
                          <a:solidFill>
                            <a:schemeClr val="tx1">
                              <a:lumMod val="65000"/>
                              <a:lumOff val="35000"/>
                            </a:schemeClr>
                          </a:solidFill>
                        </a:rPr>
                        <a:t> oferta de educación superior en nuestro país responde a las necesidades de México</a:t>
                      </a:r>
                      <a:endParaRPr lang="es-MX" sz="1800" dirty="0">
                        <a:solidFill>
                          <a:schemeClr val="tx1">
                            <a:lumMod val="65000"/>
                            <a:lumOff val="35000"/>
                          </a:schemeClr>
                        </a:solidFill>
                      </a:endParaRPr>
                    </a:p>
                  </a:txBody>
                  <a:tcPr anchor="ctr"/>
                </a:tc>
                <a:tc>
                  <a:txBody>
                    <a:bodyPr/>
                    <a:lstStyle/>
                    <a:p>
                      <a:pPr algn="ctr"/>
                      <a:r>
                        <a:rPr lang="es-MX" sz="1800" dirty="0" smtClean="0">
                          <a:solidFill>
                            <a:srgbClr val="F25829"/>
                          </a:solidFill>
                        </a:rPr>
                        <a:t>48</a:t>
                      </a:r>
                      <a:endParaRPr lang="es-MX" sz="1800" dirty="0">
                        <a:solidFill>
                          <a:srgbClr val="F25829"/>
                        </a:solidFill>
                      </a:endParaRPr>
                    </a:p>
                  </a:txBody>
                  <a:tcPr anchor="ctr"/>
                </a:tc>
              </a:tr>
            </a:tbl>
          </a:graphicData>
        </a:graphic>
      </p:graphicFrame>
      <p:sp>
        <p:nvSpPr>
          <p:cNvPr id="3" name="Título 1"/>
          <p:cNvSpPr txBox="1">
            <a:spLocks/>
          </p:cNvSpPr>
          <p:nvPr/>
        </p:nvSpPr>
        <p:spPr>
          <a:xfrm>
            <a:off x="183932" y="0"/>
            <a:ext cx="5473918" cy="758879"/>
          </a:xfrm>
          <a:prstGeom prst="rect">
            <a:avLst/>
          </a:prstGeom>
        </p:spPr>
        <p:txBody>
          <a:bodyPr/>
          <a:lstStyle>
            <a:lvl1pPr algn="l" defTabSz="457200" rtl="0" eaLnBrk="1" latinLnBrk="0" hangingPunct="1">
              <a:spcBef>
                <a:spcPct val="0"/>
              </a:spcBef>
              <a:buNone/>
              <a:defRPr sz="2800" kern="1200">
                <a:solidFill>
                  <a:schemeClr val="tx1"/>
                </a:solidFill>
                <a:latin typeface="Arial Black"/>
                <a:ea typeface="+mj-ea"/>
                <a:cs typeface="Arial Black"/>
              </a:defRPr>
            </a:lvl1pPr>
          </a:lstStyle>
          <a:p>
            <a:r>
              <a:rPr lang="es-ES" sz="2400" dirty="0">
                <a:solidFill>
                  <a:srgbClr val="F25829"/>
                </a:solidFill>
              </a:rPr>
              <a:t>Perspectiva de la Educación Superior en México</a:t>
            </a:r>
            <a:endParaRPr lang="es-MX" sz="2400" dirty="0">
              <a:solidFill>
                <a:srgbClr val="F25829"/>
              </a:solidFill>
            </a:endParaRPr>
          </a:p>
        </p:txBody>
      </p:sp>
      <p:sp>
        <p:nvSpPr>
          <p:cNvPr id="5" name="CuadroTexto 4"/>
          <p:cNvSpPr txBox="1"/>
          <p:nvPr/>
        </p:nvSpPr>
        <p:spPr>
          <a:xfrm>
            <a:off x="5198129" y="5620870"/>
            <a:ext cx="3160059" cy="923330"/>
          </a:xfrm>
          <a:prstGeom prst="rect">
            <a:avLst/>
          </a:prstGeom>
          <a:noFill/>
        </p:spPr>
        <p:txBody>
          <a:bodyPr wrap="square" rtlCol="0">
            <a:spAutoFit/>
          </a:bodyPr>
          <a:lstStyle/>
          <a:p>
            <a:r>
              <a:rPr lang="es-MX" dirty="0" smtClean="0">
                <a:solidFill>
                  <a:schemeClr val="tx1">
                    <a:lumMod val="65000"/>
                    <a:lumOff val="35000"/>
                  </a:schemeClr>
                </a:solidFill>
              </a:rPr>
              <a:t>Los puntajes se obtuvieron a partir de la conversión de una escala Likert.</a:t>
            </a:r>
            <a:endParaRPr lang="es-MX" dirty="0">
              <a:solidFill>
                <a:schemeClr val="tx1">
                  <a:lumMod val="65000"/>
                  <a:lumOff val="35000"/>
                </a:schemeClr>
              </a:solidFill>
            </a:endParaRPr>
          </a:p>
        </p:txBody>
      </p:sp>
      <p:sp>
        <p:nvSpPr>
          <p:cNvPr id="6" name="CuadroTexto 5"/>
          <p:cNvSpPr txBox="1"/>
          <p:nvPr/>
        </p:nvSpPr>
        <p:spPr>
          <a:xfrm>
            <a:off x="7646988" y="6500813"/>
            <a:ext cx="1128712" cy="276999"/>
          </a:xfrm>
          <a:prstGeom prst="rect">
            <a:avLst/>
          </a:prstGeom>
          <a:noFill/>
        </p:spPr>
        <p:txBody>
          <a:bodyPr wrap="square" rtlCol="0">
            <a:spAutoFit/>
          </a:bodyPr>
          <a:lstStyle/>
          <a:p>
            <a:r>
              <a:rPr lang="es-MX" sz="1200" dirty="0">
                <a:solidFill>
                  <a:schemeClr val="tx1">
                    <a:lumMod val="65000"/>
                    <a:lumOff val="35000"/>
                  </a:schemeClr>
                </a:solidFill>
              </a:rPr>
              <a:t>n</a:t>
            </a:r>
            <a:r>
              <a:rPr lang="es-MX" sz="1200" dirty="0" smtClean="0">
                <a:solidFill>
                  <a:schemeClr val="tx1">
                    <a:lumMod val="65000"/>
                    <a:lumOff val="35000"/>
                  </a:schemeClr>
                </a:solidFill>
              </a:rPr>
              <a:t>=1176</a:t>
            </a:r>
            <a:endParaRPr lang="es-MX" sz="1200" dirty="0">
              <a:solidFill>
                <a:schemeClr val="tx1">
                  <a:lumMod val="65000"/>
                  <a:lumOff val="35000"/>
                </a:schemeClr>
              </a:solidFill>
            </a:endParaRPr>
          </a:p>
        </p:txBody>
      </p:sp>
    </p:spTree>
    <p:extLst>
      <p:ext uri="{BB962C8B-B14F-4D97-AF65-F5344CB8AC3E}">
        <p14:creationId xmlns:p14="http://schemas.microsoft.com/office/powerpoint/2010/main" val="3368166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997" y="-105460"/>
            <a:ext cx="5389999" cy="1111500"/>
          </a:xfrm>
        </p:spPr>
        <p:txBody>
          <a:bodyPr>
            <a:normAutofit/>
          </a:bodyPr>
          <a:lstStyle/>
          <a:p>
            <a:r>
              <a:rPr lang="es-MX" sz="1900" dirty="0">
                <a:solidFill>
                  <a:srgbClr val="F25829"/>
                </a:solidFill>
              </a:rPr>
              <a:t>Estudiar una licenciatura contribuye de manera importante a elevar </a:t>
            </a:r>
            <a:r>
              <a:rPr lang="es-MX" sz="1900" dirty="0" smtClean="0">
                <a:solidFill>
                  <a:srgbClr val="F25829"/>
                </a:solidFill>
              </a:rPr>
              <a:t>el </a:t>
            </a:r>
            <a:r>
              <a:rPr lang="es-MX" sz="1900" dirty="0">
                <a:solidFill>
                  <a:srgbClr val="F25829"/>
                </a:solidFill>
              </a:rPr>
              <a:t>nivel de vida de las </a:t>
            </a:r>
            <a:r>
              <a:rPr lang="es-MX" sz="1900" dirty="0" smtClean="0">
                <a:solidFill>
                  <a:srgbClr val="F25829"/>
                </a:solidFill>
              </a:rPr>
              <a:t>personas</a:t>
            </a:r>
            <a:endParaRPr lang="es-MX" sz="1900" dirty="0">
              <a:solidFill>
                <a:srgbClr val="F25829"/>
              </a:solidFill>
            </a:endParaRPr>
          </a:p>
        </p:txBody>
      </p:sp>
      <p:graphicFrame>
        <p:nvGraphicFramePr>
          <p:cNvPr id="4" name="Gráfico 3"/>
          <p:cNvGraphicFramePr>
            <a:graphicFrameLocks/>
          </p:cNvGraphicFramePr>
          <p:nvPr>
            <p:extLst>
              <p:ext uri="{D42A27DB-BD31-4B8C-83A1-F6EECF244321}">
                <p14:modId xmlns:p14="http://schemas.microsoft.com/office/powerpoint/2010/main" val="2139528848"/>
              </p:ext>
            </p:extLst>
          </p:nvPr>
        </p:nvGraphicFramePr>
        <p:xfrm>
          <a:off x="215152" y="1064421"/>
          <a:ext cx="8775700" cy="2328862"/>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46988" y="6500813"/>
            <a:ext cx="1128712" cy="276999"/>
          </a:xfrm>
          <a:prstGeom prst="rect">
            <a:avLst/>
          </a:prstGeom>
          <a:noFill/>
        </p:spPr>
        <p:txBody>
          <a:bodyPr wrap="square" rtlCol="0">
            <a:spAutoFit/>
          </a:bodyPr>
          <a:lstStyle/>
          <a:p>
            <a:r>
              <a:rPr lang="es-MX" sz="1200" dirty="0">
                <a:solidFill>
                  <a:schemeClr val="tx1">
                    <a:lumMod val="65000"/>
                    <a:lumOff val="35000"/>
                  </a:schemeClr>
                </a:solidFill>
              </a:rPr>
              <a:t>n</a:t>
            </a:r>
            <a:r>
              <a:rPr lang="es-MX" sz="1200" dirty="0" smtClean="0">
                <a:solidFill>
                  <a:schemeClr val="tx1">
                    <a:lumMod val="65000"/>
                    <a:lumOff val="35000"/>
                  </a:schemeClr>
                </a:solidFill>
              </a:rPr>
              <a:t>=1176</a:t>
            </a:r>
            <a:endParaRPr lang="es-MX" sz="1200" dirty="0">
              <a:solidFill>
                <a:schemeClr val="tx1">
                  <a:lumMod val="65000"/>
                  <a:lumOff val="35000"/>
                </a:schemeClr>
              </a:solidFill>
            </a:endParaRPr>
          </a:p>
        </p:txBody>
      </p:sp>
      <p:graphicFrame>
        <p:nvGraphicFramePr>
          <p:cNvPr id="8" name="Gráfico 7"/>
          <p:cNvGraphicFramePr>
            <a:graphicFrameLocks/>
          </p:cNvGraphicFramePr>
          <p:nvPr>
            <p:extLst>
              <p:ext uri="{D42A27DB-BD31-4B8C-83A1-F6EECF244321}">
                <p14:modId xmlns:p14="http://schemas.microsoft.com/office/powerpoint/2010/main" val="1124701502"/>
              </p:ext>
            </p:extLst>
          </p:nvPr>
        </p:nvGraphicFramePr>
        <p:xfrm>
          <a:off x="215152" y="4126634"/>
          <a:ext cx="8775700" cy="2328862"/>
        </p:xfrm>
        <a:graphic>
          <a:graphicData uri="http://schemas.openxmlformats.org/drawingml/2006/chart">
            <c:chart xmlns:c="http://schemas.openxmlformats.org/drawingml/2006/chart" xmlns:r="http://schemas.openxmlformats.org/officeDocument/2006/relationships" r:id="rId3"/>
          </a:graphicData>
        </a:graphic>
      </p:graphicFrame>
      <p:sp>
        <p:nvSpPr>
          <p:cNvPr id="9" name="Título 1"/>
          <p:cNvSpPr>
            <a:spLocks noGrp="1"/>
          </p:cNvSpPr>
          <p:nvPr/>
        </p:nvSpPr>
        <p:spPr>
          <a:xfrm>
            <a:off x="3077151" y="3966319"/>
            <a:ext cx="3437950" cy="45859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1800" dirty="0" smtClean="0">
                <a:solidFill>
                  <a:srgbClr val="F25829"/>
                </a:solidFill>
                <a:latin typeface="Arial Black" panose="020B0A04020102020204" pitchFamily="34" charset="0"/>
              </a:rPr>
              <a:t>Agrupado por región</a:t>
            </a:r>
            <a:r>
              <a:rPr lang="es-MX" sz="1800" dirty="0">
                <a:solidFill>
                  <a:srgbClr val="F25829"/>
                </a:solidFill>
                <a:latin typeface="Arial Black" panose="020B0A04020102020204" pitchFamily="34" charset="0"/>
              </a:rPr>
              <a:t/>
            </a:r>
            <a:br>
              <a:rPr lang="es-MX" sz="1800" dirty="0">
                <a:solidFill>
                  <a:srgbClr val="F25829"/>
                </a:solidFill>
                <a:latin typeface="Arial Black" panose="020B0A04020102020204" pitchFamily="34" charset="0"/>
              </a:rPr>
            </a:br>
            <a:endParaRPr lang="es-MX" sz="1800" dirty="0">
              <a:solidFill>
                <a:srgbClr val="F25829"/>
              </a:solidFill>
              <a:latin typeface="Arial Black" panose="020B0A04020102020204" pitchFamily="34" charset="0"/>
            </a:endParaRPr>
          </a:p>
        </p:txBody>
      </p:sp>
      <p:sp>
        <p:nvSpPr>
          <p:cNvPr id="7" name="CuadroTexto 6"/>
          <p:cNvSpPr txBox="1"/>
          <p:nvPr/>
        </p:nvSpPr>
        <p:spPr>
          <a:xfrm>
            <a:off x="3962556" y="6471081"/>
            <a:ext cx="1208766" cy="323165"/>
          </a:xfrm>
          <a:prstGeom prst="rect">
            <a:avLst/>
          </a:prstGeom>
          <a:noFill/>
        </p:spPr>
        <p:txBody>
          <a:bodyPr wrap="square" rtlCol="0">
            <a:spAutoFit/>
          </a:bodyPr>
          <a:lstStyle/>
          <a:p>
            <a:r>
              <a:rPr lang="es-MX" sz="1500" dirty="0" smtClean="0">
                <a:solidFill>
                  <a:schemeClr val="tx1">
                    <a:lumMod val="50000"/>
                    <a:lumOff val="50000"/>
                  </a:schemeClr>
                </a:solidFill>
              </a:rPr>
              <a:t>Puntuación</a:t>
            </a:r>
            <a:endParaRPr lang="es-MX" sz="1500" dirty="0">
              <a:solidFill>
                <a:schemeClr val="tx1">
                  <a:lumMod val="50000"/>
                  <a:lumOff val="50000"/>
                </a:schemeClr>
              </a:solidFill>
            </a:endParaRPr>
          </a:p>
        </p:txBody>
      </p:sp>
      <p:cxnSp>
        <p:nvCxnSpPr>
          <p:cNvPr id="6" name="Conector recto 5"/>
          <p:cNvCxnSpPr/>
          <p:nvPr/>
        </p:nvCxnSpPr>
        <p:spPr>
          <a:xfrm flipV="1">
            <a:off x="403411" y="2312894"/>
            <a:ext cx="8310282" cy="134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V="1">
            <a:off x="407520" y="4917267"/>
            <a:ext cx="8310282" cy="13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3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_Laure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Tema_Laureate" id="{B3364A9D-FE29-4414-AC3E-B918339AD088}" vid="{F54A2F3F-3155-41D7-A643-D0C8271DE62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1858</TotalTime>
  <Words>1348</Words>
  <Application>Microsoft Office PowerPoint</Application>
  <PresentationFormat>Presentación en pantalla (4:3)</PresentationFormat>
  <Paragraphs>195</Paragraphs>
  <Slides>48</Slides>
  <Notes>2</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Tema_Laureate</vt:lpstr>
      <vt:lpstr>Educación Superior en México</vt:lpstr>
      <vt:lpstr>Metodología</vt:lpstr>
      <vt:lpstr>Perfil sociodemográfico</vt:lpstr>
      <vt:lpstr>Perfil sociodemográfico</vt:lpstr>
      <vt:lpstr>Perfil sociodemográfico</vt:lpstr>
      <vt:lpstr>Tipo de localidad</vt:lpstr>
      <vt:lpstr>La educación superior y su impacto en el nivel de vida de las personas</vt:lpstr>
      <vt:lpstr>Presentación de PowerPoint</vt:lpstr>
      <vt:lpstr>Estudiar una licenciatura contribuye de manera importante a elevar el nivel de vida de las personas</vt:lpstr>
      <vt:lpstr>Estudiar una licenciatura contribuye de manera importante a elevar el nivel de vida de las personas </vt:lpstr>
      <vt:lpstr>Estudiar una licenciatura contribuye de manera importante a elevar el nivel de vida de las personas </vt:lpstr>
      <vt:lpstr>La educación superior y su impacto en la empleabilidad </vt:lpstr>
      <vt:lpstr>Estudiar una licenciatura garantiza tener un mejor trabajo </vt:lpstr>
      <vt:lpstr>Estudiar una licenciatura garantiza tener un mejor trabajo </vt:lpstr>
      <vt:lpstr>Estudiar una licenciatura garantiza tener un mejor trabajo </vt:lpstr>
      <vt:lpstr>La educación superior como respuesta a las necesidades del país</vt:lpstr>
      <vt:lpstr>La oferta de educación superior responde a las necesidades de nuestro país </vt:lpstr>
      <vt:lpstr>La oferta de educación superior responde a las necesidades de nuestro país </vt:lpstr>
      <vt:lpstr>La oferta de educación superior responde a las necesidades de nuestro país</vt:lpstr>
      <vt:lpstr>Percepción sobre la importancia de la educación superior y sus variantes en nuestro país</vt:lpstr>
      <vt:lpstr>ESTUDIAR TIEMPO COMPLETO O TRABAJAR MIENTRAS ESTUDIA</vt:lpstr>
      <vt:lpstr>Presentación de PowerPoint</vt:lpstr>
      <vt:lpstr>Presentación de PowerPoint</vt:lpstr>
      <vt:lpstr>Presentación de PowerPoint</vt:lpstr>
      <vt:lpstr>PROGRAMA TRADICIONAL VS. PROGRAMA EN LÍNEA</vt:lpstr>
      <vt:lpstr>Presentación de PowerPoint</vt:lpstr>
      <vt:lpstr>Presentación de PowerPoint</vt:lpstr>
      <vt:lpstr>UNIVERSIDAD PÚBLICA VS. PRIVADA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vector>
  </TitlesOfParts>
  <Company>Universidad del Valle de México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Aquí un titulo brutal en gran tamaño</dc:title>
  <dc:creator>UVM User</dc:creator>
  <cp:lastModifiedBy>Alejandro Zarate Carapia</cp:lastModifiedBy>
  <cp:revision>127</cp:revision>
  <dcterms:created xsi:type="dcterms:W3CDTF">2014-07-29T15:57:25Z</dcterms:created>
  <dcterms:modified xsi:type="dcterms:W3CDTF">2016-07-11T19:31:36Z</dcterms:modified>
</cp:coreProperties>
</file>